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7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02920"/>
          </a:xfrm>
          <a:prstGeom prst="rect">
            <a:avLst/>
          </a:prstGeom>
          <a:solidFill>
            <a:srgbClr val="3E2A1A"/>
          </a:solidFill>
          <a:ln w="12700">
            <a:solidFill>
              <a:srgbClr val="3E2A1A"/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320040" y="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AMAZON FILL RATE &amp; PERFORMANCE REPORT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686800" y="0"/>
            <a:ext cx="3291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Wk28 · Updated to July 1, 2026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320040" y="685800"/>
            <a:ext cx="1828800" cy="411480"/>
          </a:xfrm>
          <a:prstGeom prst="rect">
            <a:avLst/>
          </a:prstGeom>
          <a:solidFill>
            <a:srgbClr val="4A7A35"/>
          </a:solidFill>
          <a:ln w="12700">
            <a:solidFill>
              <a:srgbClr val="4A7A35"/>
            </a:solidFill>
            <a:prstDash val="solid"/>
          </a:ln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320040" y="685800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TRACK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2286000" y="685800"/>
            <a:ext cx="9601200" cy="41148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2423160" y="685800"/>
            <a:ext cx="9326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3E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June FINAL Fill Rate: 100.0%   |   Target: ≥ 95%   |   Actual Sales $1.81M   |   Lost Sales $0   |   Jul MTD (1 day): $40.9K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320040" y="1280160"/>
            <a:ext cx="2761488" cy="1325880"/>
          </a:xfrm>
          <a:prstGeom prst="rect">
            <a:avLst/>
          </a:prstGeom>
          <a:solidFill>
            <a:srgbClr val="DDECD3"/>
          </a:solidFill>
          <a:ln w="12700">
            <a:solidFill>
              <a:srgbClr val="DDECD3"/>
            </a:solidFill>
            <a:prstDash val="solid"/>
          </a:ln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320040" y="1417320"/>
            <a:ext cx="27614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E6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 YTD Fill Rate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320040" y="1645920"/>
            <a:ext cx="276148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200" b="1" dirty="0">
                <a:solidFill>
                  <a:srgbClr val="2E6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100.0%</a:t>
            </a:r>
            <a:endParaRPr lang="en-US" sz="4200" dirty="0"/>
          </a:p>
        </p:txBody>
      </p:sp>
      <p:sp>
        <p:nvSpPr>
          <p:cNvPr id="12" name="Text 10"/>
          <p:cNvSpPr/>
          <p:nvPr/>
        </p:nvSpPr>
        <p:spPr>
          <a:xfrm>
            <a:off x="320040" y="2286000"/>
            <a:ext cx="27614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3E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Jan – Jul 1, 2026   |   $10.29M sales |    ▬ +0.0 pp WoW</a:t>
            </a:r>
            <a:r>
              <a:rPr sz="900" b="1">
                <a:solidFill>
                  <a:srgbClr val="8A7A6A"/>
                </a:solidFill>
                <a:latin typeface="Calibri"/>
              </a:rPr>
              <a:t/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3246120" y="1280160"/>
            <a:ext cx="2761488" cy="1325880"/>
          </a:xfrm>
          <a:prstGeom prst="rect">
            <a:avLst/>
          </a:prstGeom>
          <a:solidFill>
            <a:srgbClr val="DDECD3"/>
          </a:solidFill>
          <a:ln w="12700">
            <a:solidFill>
              <a:srgbClr val="DDECD3"/>
            </a:solidFill>
            <a:prstDash val="solid"/>
          </a:ln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3246120" y="1417320"/>
            <a:ext cx="27614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E6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 Full Year Fill Rate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3246120" y="1645920"/>
            <a:ext cx="276148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200" b="1" dirty="0">
                <a:solidFill>
                  <a:srgbClr val="2E6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100.0%</a:t>
            </a:r>
            <a:endParaRPr lang="en-US" sz="4200" dirty="0"/>
          </a:p>
        </p:txBody>
      </p:sp>
      <p:sp>
        <p:nvSpPr>
          <p:cNvPr id="16" name="Text 14"/>
          <p:cNvSpPr/>
          <p:nvPr/>
        </p:nvSpPr>
        <p:spPr>
          <a:xfrm>
            <a:off x="3246120" y="2286000"/>
            <a:ext cx="27614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3E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Full-year benchmark reference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6181344" y="1280160"/>
            <a:ext cx="2761488" cy="1325880"/>
          </a:xfrm>
          <a:prstGeom prst="rect">
            <a:avLst/>
          </a:prstGeom>
          <a:solidFill>
            <a:srgbClr val="DDECD3"/>
          </a:solidFill>
          <a:ln w="12700">
            <a:solidFill>
              <a:srgbClr val="DDECD3"/>
            </a:solidFill>
            <a:prstDash val="solid"/>
          </a:ln>
        </p:spPr>
        <p:txBody>
          <a:bodyPr/>
          <a:p/>
        </p:txBody>
      </p:sp>
      <p:sp>
        <p:nvSpPr>
          <p:cNvPr id="18" name="Text 16"/>
          <p:cNvSpPr/>
          <p:nvPr/>
        </p:nvSpPr>
        <p:spPr>
          <a:xfrm>
            <a:off x="6181344" y="1417320"/>
            <a:ext cx="27614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E6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Last Week (Jun 25 – Jul 1)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181344" y="1645920"/>
            <a:ext cx="276148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200" b="1" dirty="0">
                <a:solidFill>
                  <a:srgbClr val="2E6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100.0%</a:t>
            </a:r>
            <a:endParaRPr lang="en-US" sz="4200" dirty="0"/>
          </a:p>
        </p:txBody>
      </p:sp>
      <p:sp>
        <p:nvSpPr>
          <p:cNvPr id="20" name="Text 18"/>
          <p:cNvSpPr/>
          <p:nvPr/>
        </p:nvSpPr>
        <p:spPr>
          <a:xfrm>
            <a:off x="6181344" y="2286000"/>
            <a:ext cx="27614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3E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Actual Sales $40.9K   |   Lost Sales $0   ▬ +0.0 pp WoW</a:t>
            </a:r>
            <a:r>
              <a:rPr sz="900" b="1">
                <a:solidFill>
                  <a:srgbClr val="8A7A6A"/>
                </a:solidFill>
                <a:latin typeface="Calibri"/>
              </a:rPr>
              <a:t/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9107424" y="1280160"/>
            <a:ext cx="2761488" cy="1325880"/>
          </a:xfrm>
          <a:prstGeom prst="rect">
            <a:avLst/>
          </a:prstGeom>
          <a:solidFill>
            <a:srgbClr val="FAE3CB"/>
          </a:solidFill>
          <a:ln w="12700">
            <a:solidFill>
              <a:srgbClr val="FAE3CB"/>
            </a:solidFill>
            <a:prstDash val="solid"/>
          </a:ln>
        </p:spPr>
        <p:txBody>
          <a:bodyPr/>
          <a:p/>
        </p:txBody>
      </p:sp>
      <p:sp>
        <p:nvSpPr>
          <p:cNvPr id="22" name="Text 20"/>
          <p:cNvSpPr/>
          <p:nvPr/>
        </p:nvSpPr>
        <p:spPr>
          <a:xfrm>
            <a:off x="9107424" y="1371600"/>
            <a:ext cx="27614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C955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SKU WATCH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9272016" y="1691640"/>
            <a:ext cx="248716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sz="800">
                <a:solidFill>
                  <a:srgbClr val="3E2A1A"/>
                </a:solidFill>
                <a:latin typeface="Calibri"/>
              </a:rPr>
              <a:t>Crispy Choco PNB · WOS 0.00 | Wafer PKS · WOS 0.02 | Crispy Choco Dubai · WOS 0.05 | Crispy Choco MCH · WOS 0.10 | Crispy Dunes CHH · WOS 0.79 | Romeos Dark Fudge · WOS 1.93 | Crispy Dunes PNB · WOS 1.99 | Nutty Crunch MCP · WOS 2.85 | Crispy Dunes DCH · WOS 4.65 | Leos CNC LS · WOS 5.06   ||   10 CRITICAL · 30 MONITOR · 0 STABLE</a:t>
            </a:r>
          </a:p>
        </p:txBody>
      </p:sp>
      <p:sp>
        <p:nvSpPr>
          <p:cNvPr id="24" name="Shape 22"/>
          <p:cNvSpPr/>
          <p:nvPr/>
        </p:nvSpPr>
        <p:spPr>
          <a:xfrm>
            <a:off x="320040" y="2788920"/>
            <a:ext cx="2194560" cy="365760"/>
          </a:xfrm>
          <a:prstGeom prst="rect">
            <a:avLst/>
          </a:prstGeom>
          <a:solidFill>
            <a:srgbClr val="3E2A1A"/>
          </a:solidFill>
          <a:ln w="12700">
            <a:solidFill>
              <a:srgbClr val="3E2A1A"/>
            </a:solidFill>
            <a:prstDash val="solid"/>
          </a:ln>
        </p:spPr>
        <p:txBody>
          <a:bodyPr/>
          <a:p/>
        </p:txBody>
      </p:sp>
      <p:sp>
        <p:nvSpPr>
          <p:cNvPr id="25" name="Text 23"/>
          <p:cNvSpPr/>
          <p:nvPr/>
        </p:nvSpPr>
        <p:spPr>
          <a:xfrm>
            <a:off x="320040" y="278892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AMZ FILL RATE TREND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320040" y="3154680"/>
            <a:ext cx="6263640" cy="2971800"/>
          </a:xfrm>
          <a:prstGeom prst="rect">
            <a:avLst/>
          </a:prstGeom>
          <a:solidFill>
            <a:srgbClr val="FFFFFF"/>
          </a:solidFill>
          <a:ln w="9525">
            <a:solidFill>
              <a:srgbClr val="D6C7B5"/>
            </a:solidFill>
            <a:prstDash val="solid"/>
          </a:ln>
        </p:spPr>
        <p:txBody>
          <a:bodyPr/>
          <a:p/>
        </p:txBody>
      </p:sp>
      <p:sp>
        <p:nvSpPr>
          <p:cNvPr id="28" name="Shape 25"/>
          <p:cNvSpPr/>
          <p:nvPr/>
        </p:nvSpPr>
        <p:spPr>
          <a:xfrm>
            <a:off x="6812280" y="2788920"/>
            <a:ext cx="1828800" cy="365760"/>
          </a:xfrm>
          <a:prstGeom prst="rect">
            <a:avLst/>
          </a:prstGeom>
          <a:solidFill>
            <a:srgbClr val="C95512"/>
          </a:solidFill>
          <a:ln w="12700">
            <a:solidFill>
              <a:srgbClr val="C95512"/>
            </a:solidFill>
            <a:prstDash val="solid"/>
          </a:ln>
        </p:spPr>
        <p:txBody>
          <a:bodyPr/>
          <a:p/>
        </p:txBody>
      </p:sp>
      <p:sp>
        <p:nvSpPr>
          <p:cNvPr id="29" name="Text 26"/>
          <p:cNvSpPr/>
          <p:nvPr/>
        </p:nvSpPr>
        <p:spPr>
          <a:xfrm>
            <a:off x="6812280" y="278892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SKU WATCH</a:t>
            </a:r>
            <a:endParaRPr lang="en-US" sz="1100" dirty="0"/>
          </a:p>
        </p:txBody>
      </p:sp>
      <p:graphicFrame>
        <p:nvGraphicFramePr>
          <p:cNvPr id="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12280" y="3200400"/>
          <a:ext cx="5074920" cy="2941320"/>
        </p:xfrm>
        <a:graphic>
          <a:graphicData uri="http://schemas.openxmlformats.org/drawingml/2006/table">
            <a:tbl>
              <a:tblPr/>
              <a:tblGrid>
                <a:gridCol w="2286000"/>
                <a:gridCol w="502920"/>
                <a:gridCol w="685800"/>
                <a:gridCol w="1600200"/>
              </a:tblGrid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SKU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551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Status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551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WOS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(weeks)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551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Action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5512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E2A1A"/>
                          </a:solidFill>
                          <a:latin typeface="Calibri"/>
                        </a:rPr>
                        <a:t>Crispy Choco PNB</a:t>
                      </a: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/>
                  </a:txBody>
                  <a:tcPr marL="91440" marR="91440" marT="45720" marB="45720" anchor="ctr">
                    <a:lnL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33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3E2A1A"/>
                          </a:solidFill>
                          <a:latin typeface="Calibri"/>
                        </a:rPr>
                        <a:t>0.00</a:t>
                      </a: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sz="800" b="0">
                          <a:solidFill>
                            <a:srgbClr val="3E2A1A"/>
                          </a:solidFill>
                          <a:latin typeface="Calibri"/>
                        </a:rPr>
                        <a:t>Reorder now</a:t>
                      </a: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E2A1A"/>
                          </a:solidFill>
                          <a:latin typeface="Calibri"/>
                        </a:rPr>
                        <a:t>Wafer PKS</a:t>
                      </a: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/>
                  </a:txBody>
                  <a:tcPr marL="91440" marR="91440" marT="45720" marB="45720" anchor="ctr">
                    <a:lnL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33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3E2A1A"/>
                          </a:solidFill>
                          <a:latin typeface="Calibri"/>
                        </a:rPr>
                        <a:t>0.02</a:t>
                      </a: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sz="800" b="0">
                          <a:solidFill>
                            <a:srgbClr val="3E2A1A"/>
                          </a:solidFill>
                          <a:latin typeface="Calibri"/>
                        </a:rPr>
                        <a:t>Reorder now</a:t>
                      </a: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E2A1A"/>
                          </a:solidFill>
                          <a:latin typeface="Calibri"/>
                        </a:rPr>
                        <a:t>Crispy Choco Dubai</a:t>
                      </a: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/>
                  </a:txBody>
                  <a:tcPr marL="91440" marR="91440" marT="45720" marB="45720" anchor="ctr">
                    <a:lnL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33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3E2A1A"/>
                          </a:solidFill>
                          <a:latin typeface="Calibri"/>
                        </a:rPr>
                        <a:t>0.05</a:t>
                      </a: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sz="800" b="0">
                          <a:solidFill>
                            <a:srgbClr val="3E2A1A"/>
                          </a:solidFill>
                          <a:latin typeface="Calibri"/>
                        </a:rPr>
                        <a:t>Reorder now</a:t>
                      </a: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E2A1A"/>
                          </a:solidFill>
                          <a:latin typeface="Calibri"/>
                        </a:rPr>
                        <a:t>Crispy Choco MCH</a:t>
                      </a: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/>
                  </a:txBody>
                  <a:tcPr marL="91440" marR="91440" marT="45720" marB="45720" anchor="ctr">
                    <a:lnL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33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3E2A1A"/>
                          </a:solidFill>
                          <a:latin typeface="Calibri"/>
                        </a:rPr>
                        <a:t>0.10</a:t>
                      </a: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sz="800" b="0">
                          <a:solidFill>
                            <a:srgbClr val="3E2A1A"/>
                          </a:solidFill>
                          <a:latin typeface="Calibri"/>
                        </a:rPr>
                        <a:t>Reorder now</a:t>
                      </a: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E2A1A"/>
                          </a:solidFill>
                          <a:latin typeface="Calibri"/>
                        </a:rPr>
                        <a:t>Crispy Dunes CHH</a:t>
                      </a: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/>
                  </a:txBody>
                  <a:tcPr marL="91440" marR="91440" marT="45720" marB="45720" anchor="ctr">
                    <a:lnL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33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3E2A1A"/>
                          </a:solidFill>
                          <a:latin typeface="Calibri"/>
                        </a:rPr>
                        <a:t>0.79</a:t>
                      </a: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sz="800" b="0">
                          <a:solidFill>
                            <a:srgbClr val="3E2A1A"/>
                          </a:solidFill>
                          <a:latin typeface="Calibri"/>
                        </a:rPr>
                        <a:t>Reorder now</a:t>
                      </a: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E2A1A"/>
                          </a:solidFill>
                          <a:latin typeface="Calibri"/>
                        </a:rPr>
                        <a:t>Romeos Dark Fudge</a:t>
                      </a: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/>
                  </a:txBody>
                  <a:tcPr marL="91440" marR="91440" marT="45720" marB="45720" anchor="ctr">
                    <a:lnL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33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3E2A1A"/>
                          </a:solidFill>
                          <a:latin typeface="Calibri"/>
                        </a:rPr>
                        <a:t>1.93</a:t>
                      </a: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sz="800" b="0">
                          <a:solidFill>
                            <a:srgbClr val="3E2A1A"/>
                          </a:solidFill>
                          <a:latin typeface="Calibri"/>
                        </a:rPr>
                        <a:t>Reorder now</a:t>
                      </a: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E2A1A"/>
                          </a:solidFill>
                          <a:latin typeface="Calibri"/>
                        </a:rPr>
                        <a:t>Crispy Dunes PNB</a:t>
                      </a: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/>
                  </a:txBody>
                  <a:tcPr marL="91440" marR="91440" marT="45720" marB="45720" anchor="ctr">
                    <a:lnL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33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3E2A1A"/>
                          </a:solidFill>
                          <a:latin typeface="Calibri"/>
                        </a:rPr>
                        <a:t>1.99</a:t>
                      </a: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sz="800" b="0">
                          <a:solidFill>
                            <a:srgbClr val="3E2A1A"/>
                          </a:solidFill>
                          <a:latin typeface="Calibri"/>
                        </a:rPr>
                        <a:t>Reorder now</a:t>
                      </a: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E2A1A"/>
                          </a:solidFill>
                          <a:latin typeface="Calibri"/>
                        </a:rPr>
                        <a:t>Nutty Crunch MCP</a:t>
                      </a: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/>
                  </a:txBody>
                  <a:tcPr marL="91440" marR="91440" marT="45720" marB="45720" anchor="ctr">
                    <a:lnL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33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3E2A1A"/>
                          </a:solidFill>
                          <a:latin typeface="Calibri"/>
                        </a:rPr>
                        <a:t>2.85</a:t>
                      </a: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sz="800" b="0">
                          <a:solidFill>
                            <a:srgbClr val="3E2A1A"/>
                          </a:solidFill>
                          <a:latin typeface="Calibri"/>
                        </a:rPr>
                        <a:t>Reorder now</a:t>
                      </a: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C7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5" name="Shape 31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3E2A1A"/>
          </a:solidFill>
          <a:ln w="12700">
            <a:solidFill>
              <a:srgbClr val="3E2A1A"/>
            </a:solidFill>
            <a:prstDash val="solid"/>
          </a:ln>
        </p:spPr>
        <p:txBody>
          <a:bodyPr/>
          <a:p/>
        </p:txBody>
      </p:sp>
      <p:sp>
        <p:nvSpPr>
          <p:cNvPr id="36" name="Text 32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RIP VAN  |  Amazon Supply Chain  |  Confidential  |  Generated July 6, 2026</a:t>
            </a:r>
            <a:endParaRPr lang="en-US" sz="1000" dirty="0"/>
          </a:p>
        </p:txBody>
      </p:sp>
      <p:pic>
        <p:nvPicPr>
          <p:cNvPr id="37" name="Picture 36" descr="amz_chart_fix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9768" y="3246120"/>
            <a:ext cx="6044184" cy="2438400"/>
          </a:xfrm>
          <a:prstGeom prst="rect">
            <a:avLst/>
          </a:prstGeom>
        </p:spPr>
      </p:pic>
      <p:sp>
        <p:nvSpPr>
          <p:cNvPr id="38" name="Rectangle 37"/>
          <p:cNvSpPr/>
          <p:nvPr/>
        </p:nvSpPr>
        <p:spPr>
          <a:xfrm>
            <a:off x="320040" y="6141720"/>
            <a:ext cx="11548872" cy="350520"/>
          </a:xfrm>
          <a:prstGeom prst="rect">
            <a:avLst/>
          </a:prstGeom>
          <a:solidFill>
            <a:srgbClr val="FAE3C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9144" bIns="9144" wrap="square"/>
          <a:lstStyle/>
          <a:p>
            <a:pPr algn="l"/>
            <a:r>
              <a:rPr sz="950" b="0">
                <a:solidFill>
                  <a:srgbClr val="3E2A1A"/>
                </a:solidFill>
              </a:rPr>
              <a:t>NOTE: 6 SKUs flagged "oos" in the Daily P&amp;L; per the Amazon Online KPI formula (Issue=="Out of Stock"), these do not generate lost sales. Sensitivity if counted: June Fill Rate 98.1% (~$37K lost sales). Jun 23-25 promo spike sales already included in June final.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Amazon Fill Rate &amp; Performance — June_2026 (as of June 12, 2026)</dc:title>
  <dc:subject>PptxGenJS Presentation</dc:subject>
  <dc:creator>Amazon Supply Chain</dc:creator>
  <cp:lastModifiedBy>Amazon Supply Chain</cp:lastModifiedBy>
  <cp:revision>1</cp:revision>
  <dcterms:created xsi:type="dcterms:W3CDTF">2026-06-12T22:29:02Z</dcterms:created>
  <dcterms:modified xsi:type="dcterms:W3CDTF">2026-06-12T22:29:02Z</dcterms:modified>
</cp:coreProperties>
</file>