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</p:sldIdLst>
  <p:sldSz cy="6858000" cx="121615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5F10AD8-E442-4A13-ACDA-21CB4E8630E7}">
  <a:tblStyle styleId="{05F10AD8-E442-4A13-ACDA-21CB4E8630E7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image" Target="../media/image7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FAF6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3"/>
          <p:cNvSpPr/>
          <p:nvPr/>
        </p:nvSpPr>
        <p:spPr>
          <a:xfrm>
            <a:off x="0" y="0"/>
            <a:ext cx="12161520" cy="658368"/>
          </a:xfrm>
          <a:prstGeom prst="rect">
            <a:avLst/>
          </a:prstGeom>
          <a:solidFill>
            <a:srgbClr val="3E2C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274320" y="18288"/>
            <a:ext cx="5943600" cy="621792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38100" spcFirstLastPara="1" rIns="381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RIP VAN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274320" y="365760"/>
            <a:ext cx="7772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38100" spcFirstLastPara="1" rIns="381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50" u="none" cap="none" strike="noStrike">
                <a:solidFill>
                  <a:srgbClr val="E8D8C8"/>
                </a:solidFill>
                <a:latin typeface="Calibri"/>
                <a:ea typeface="Calibri"/>
                <a:cs typeface="Calibri"/>
                <a:sym typeface="Calibri"/>
              </a:rPr>
              <a:t>Shopify DTC - On-Time Ship Performance</a:t>
            </a:r>
            <a:endParaRPr/>
          </a:p>
        </p:txBody>
      </p:sp>
      <p:sp>
        <p:nvSpPr>
          <p:cNvPr id="88" name="Google Shape;88;p13"/>
          <p:cNvSpPr/>
          <p:nvPr/>
        </p:nvSpPr>
        <p:spPr>
          <a:xfrm>
            <a:off x="9646920" y="146304"/>
            <a:ext cx="2240280" cy="365760"/>
          </a:xfrm>
          <a:prstGeom prst="rect">
            <a:avLst/>
          </a:prstGeom>
          <a:solidFill>
            <a:srgbClr val="F5E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9646920" y="146304"/>
            <a:ext cx="22402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38100" spcFirstLastPara="1" rIns="381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rgbClr val="2C1810"/>
                </a:solidFill>
                <a:latin typeface="Calibri"/>
                <a:ea typeface="Calibri"/>
                <a:cs typeface="Calibri"/>
                <a:sym typeface="Calibri"/>
              </a:rPr>
              <a:t>Week 28 / thru Jul 5 2026</a:t>
            </a:r>
            <a:endParaRPr/>
          </a:p>
        </p:txBody>
      </p:sp>
      <p:sp>
        <p:nvSpPr>
          <p:cNvPr id="90" name="Google Shape;90;p13"/>
          <p:cNvSpPr/>
          <p:nvPr/>
        </p:nvSpPr>
        <p:spPr>
          <a:xfrm>
            <a:off x="0" y="658368"/>
            <a:ext cx="12161520" cy="420624"/>
          </a:xfrm>
          <a:prstGeom prst="rect">
            <a:avLst/>
          </a:prstGeom>
          <a:solidFill>
            <a:srgbClr val="F5E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3"/>
          <p:cNvSpPr/>
          <p:nvPr/>
        </p:nvSpPr>
        <p:spPr>
          <a:xfrm>
            <a:off x="274320" y="722376"/>
            <a:ext cx="1874519" cy="292608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3"/>
          <p:cNvSpPr txBox="1"/>
          <p:nvPr/>
        </p:nvSpPr>
        <p:spPr>
          <a:xfrm>
            <a:off x="274320" y="722376"/>
            <a:ext cx="1874519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38100" spcFirstLastPara="1" rIns="381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OFF TRACK</a:t>
            </a:r>
            <a:endParaRPr/>
          </a:p>
        </p:txBody>
      </p:sp>
      <p:sp>
        <p:nvSpPr>
          <p:cNvPr id="93" name="Google Shape;93;p13"/>
          <p:cNvSpPr txBox="1"/>
          <p:nvPr/>
        </p:nvSpPr>
        <p:spPr>
          <a:xfrm>
            <a:off x="2331720" y="722376"/>
            <a:ext cx="95097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38100" spcFirstLastPara="1" rIns="381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50" u="none" cap="none" strike="noStrike">
                <a:solidFill>
                  <a:srgbClr val="2C1810"/>
                </a:solidFill>
                <a:latin typeface="Calibri"/>
                <a:ea typeface="Calibri"/>
                <a:cs typeface="Calibri"/>
                <a:sym typeface="Calibri"/>
              </a:rPr>
              <a:t>YTD On-Time 82.8%  ·  (was 84.7%)  ·  Target ≥95%   |   5-Wk Rolling 85.6%  ▼−1.9pp WoW</a:t>
            </a:r>
            <a:r>
              <a:rPr sz="1100" b="1">
                <a:solidFill>
                  <a:srgbClr val="2E6B2A"/>
                </a:solidFill>
                <a:latin typeface="Calibri"/>
              </a:rPr>
              <a:t/>
            </a:r>
            <a:endParaRPr/>
          </a:p>
        </p:txBody>
      </p:sp>
      <p:sp>
        <p:nvSpPr>
          <p:cNvPr id="94" name="Google Shape;94;p13"/>
          <p:cNvSpPr/>
          <p:nvPr/>
        </p:nvSpPr>
        <p:spPr>
          <a:xfrm>
            <a:off x="274320" y="1225296"/>
            <a:ext cx="2743200" cy="1417320"/>
          </a:xfrm>
          <a:prstGeom prst="rect">
            <a:avLst/>
          </a:prstGeom>
          <a:solidFill>
            <a:srgbClr val="F9E4DD"/>
          </a:solidFill>
          <a:ln cap="flat" cmpd="sng" w="9525">
            <a:solidFill>
              <a:srgbClr val="D6C7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3"/>
          <p:cNvSpPr txBox="1"/>
          <p:nvPr/>
        </p:nvSpPr>
        <p:spPr>
          <a:xfrm>
            <a:off x="274320" y="1335024"/>
            <a:ext cx="2743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38100" spcFirstLastPara="1" rIns="381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6B5D52"/>
                </a:solidFill>
                <a:latin typeface="Calibri"/>
                <a:ea typeface="Calibri"/>
                <a:cs typeface="Calibri"/>
                <a:sym typeface="Calibri"/>
              </a:rPr>
              <a:t>YTD ON-TIME %</a:t>
            </a:r>
            <a:endParaRPr/>
          </a:p>
        </p:txBody>
      </p:sp>
      <p:sp>
        <p:nvSpPr>
          <p:cNvPr id="96" name="Google Shape;96;p13"/>
          <p:cNvSpPr txBox="1"/>
          <p:nvPr/>
        </p:nvSpPr>
        <p:spPr>
          <a:xfrm>
            <a:off x="274320" y="1627632"/>
            <a:ext cx="274320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38100" spcFirstLastPara="1" rIns="381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800" u="none" cap="none" strike="noStrike">
                <a:solidFill>
                  <a:srgbClr val="CC3300"/>
                </a:solidFill>
                <a:latin typeface="Calibri"/>
                <a:ea typeface="Calibri"/>
                <a:cs typeface="Calibri"/>
                <a:sym typeface="Calibri"/>
              </a:rPr>
              <a:t>82.8%</a:t>
            </a:r>
            <a:endParaRPr/>
          </a:p>
        </p:txBody>
      </p:sp>
      <p:sp>
        <p:nvSpPr>
          <p:cNvPr id="97" name="Google Shape;97;p13"/>
          <p:cNvSpPr txBox="1"/>
          <p:nvPr/>
        </p:nvSpPr>
        <p:spPr>
          <a:xfrm>
            <a:off x="274320" y="2340864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38100" spcFirstLastPara="1" rIns="381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CC3300"/>
                </a:solidFill>
                <a:latin typeface="Calibri"/>
                <a:ea typeface="Calibri"/>
                <a:cs typeface="Calibri"/>
                <a:sym typeface="Calibri"/>
              </a:rPr>
              <a:t>YTD  ▼−1.9pp WoW</a:t>
            </a:r>
            <a:r>
              <a:rPr sz="900" b="1">
                <a:solidFill>
                  <a:srgbClr val="2E6B2A"/>
                </a:solidFill>
                <a:latin typeface="Calibri"/>
              </a:rPr>
              <a:t/>
            </a:r>
            <a:endParaRPr/>
          </a:p>
        </p:txBody>
      </p:sp>
      <p:sp>
        <p:nvSpPr>
          <p:cNvPr id="98" name="Google Shape;98;p13"/>
          <p:cNvSpPr/>
          <p:nvPr/>
        </p:nvSpPr>
        <p:spPr>
          <a:xfrm>
            <a:off x="3246120" y="1225296"/>
            <a:ext cx="2743200" cy="1417320"/>
          </a:xfrm>
          <a:prstGeom prst="rect">
            <a:avLst/>
          </a:prstGeom>
          <a:solidFill>
            <a:srgbClr val="E8F0E4"/>
          </a:solidFill>
          <a:ln cap="flat" cmpd="sng" w="9525">
            <a:solidFill>
              <a:srgbClr val="D6C7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3"/>
          <p:cNvSpPr txBox="1"/>
          <p:nvPr/>
        </p:nvSpPr>
        <p:spPr>
          <a:xfrm>
            <a:off x="3246120" y="1335024"/>
            <a:ext cx="2743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38100" spcFirstLastPara="1" rIns="381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6B5D52"/>
                </a:solidFill>
                <a:latin typeface="Calibri"/>
                <a:ea typeface="Calibri"/>
                <a:cs typeface="Calibri"/>
                <a:sym typeface="Calibri"/>
              </a:rPr>
              <a:t>JUN ON-TIME % (final)</a:t>
            </a:r>
            <a:endParaRPr/>
          </a:p>
        </p:txBody>
      </p:sp>
      <p:sp>
        <p:nvSpPr>
          <p:cNvPr id="100" name="Google Shape;100;p13"/>
          <p:cNvSpPr txBox="1"/>
          <p:nvPr/>
        </p:nvSpPr>
        <p:spPr>
          <a:xfrm>
            <a:off x="3246120" y="1627632"/>
            <a:ext cx="274320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38100" spcFirstLastPara="1" rIns="381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800" u="none" cap="none" strike="noStrike">
                <a:solidFill>
                  <a:srgbClr val="2E6B2A"/>
                </a:solidFill>
                <a:latin typeface="Calibri"/>
                <a:ea typeface="Calibri"/>
                <a:cs typeface="Calibri"/>
                <a:sym typeface="Calibri"/>
              </a:rPr>
              <a:t>98.0%</a:t>
            </a:r>
            <a:endParaRPr/>
          </a:p>
        </p:txBody>
      </p:sp>
      <p:sp>
        <p:nvSpPr>
          <p:cNvPr id="101" name="Google Shape;101;p13"/>
          <p:cNvSpPr txBox="1"/>
          <p:nvPr/>
        </p:nvSpPr>
        <p:spPr>
          <a:xfrm>
            <a:off x="3246120" y="2340864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38100" spcFirstLastPara="1" rIns="381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6B5D52"/>
                </a:solidFill>
                <a:latin typeface="Calibri"/>
                <a:ea typeface="Calibri"/>
                <a:cs typeface="Calibri"/>
                <a:sym typeface="Calibri"/>
              </a:rPr>
              <a:t>874 / 892 orders</a:t>
            </a:r>
            <a:endParaRPr/>
          </a:p>
        </p:txBody>
      </p:sp>
      <p:sp>
        <p:nvSpPr>
          <p:cNvPr id="102" name="Google Shape;102;p13"/>
          <p:cNvSpPr/>
          <p:nvPr/>
        </p:nvSpPr>
        <p:spPr>
          <a:xfrm>
            <a:off x="6217920" y="1225296"/>
            <a:ext cx="2743200" cy="1417320"/>
          </a:xfrm>
          <a:prstGeom prst="rect">
            <a:avLst/>
          </a:prstGeom>
          <a:solidFill>
            <a:srgbClr val="E8F0E4"/>
          </a:solidFill>
          <a:ln cap="flat" cmpd="sng" w="9525">
            <a:solidFill>
              <a:srgbClr val="D6C7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3"/>
          <p:cNvSpPr txBox="1"/>
          <p:nvPr/>
        </p:nvSpPr>
        <p:spPr>
          <a:xfrm>
            <a:off x="6217920" y="1335024"/>
            <a:ext cx="2743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38100" spcFirstLastPara="1" rIns="381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6B5D52"/>
                </a:solidFill>
                <a:latin typeface="Calibri"/>
                <a:ea typeface="Calibri"/>
                <a:cs typeface="Calibri"/>
                <a:sym typeface="Calibri"/>
              </a:rPr>
              <a:t>BEST MONTH</a:t>
            </a:r>
            <a:endParaRPr/>
          </a:p>
        </p:txBody>
      </p:sp>
      <p:sp>
        <p:nvSpPr>
          <p:cNvPr id="104" name="Google Shape;104;p13"/>
          <p:cNvSpPr txBox="1"/>
          <p:nvPr/>
        </p:nvSpPr>
        <p:spPr>
          <a:xfrm>
            <a:off x="6217920" y="1627632"/>
            <a:ext cx="274320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38100" spcFirstLastPara="1" rIns="381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800" u="none" cap="none" strike="noStrike">
                <a:solidFill>
                  <a:srgbClr val="2E6B2A"/>
                </a:solidFill>
                <a:latin typeface="Calibri"/>
                <a:ea typeface="Calibri"/>
                <a:cs typeface="Calibri"/>
                <a:sym typeface="Calibri"/>
              </a:rPr>
              <a:t>96.4%</a:t>
            </a:r>
            <a:endParaRPr/>
          </a:p>
        </p:txBody>
      </p:sp>
      <p:sp>
        <p:nvSpPr>
          <p:cNvPr id="105" name="Google Shape;105;p13"/>
          <p:cNvSpPr txBox="1"/>
          <p:nvPr/>
        </p:nvSpPr>
        <p:spPr>
          <a:xfrm>
            <a:off x="6217920" y="2340864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38100" spcFirstLastPara="1" rIns="381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6B5D52"/>
                </a:solidFill>
                <a:latin typeface="Calibri"/>
                <a:ea typeface="Calibri"/>
                <a:cs typeface="Calibri"/>
                <a:sym typeface="Calibri"/>
              </a:rPr>
              <a:t>Apr 2026 (complete mos)</a:t>
            </a:r>
            <a:endParaRPr/>
          </a:p>
        </p:txBody>
      </p:sp>
      <p:sp>
        <p:nvSpPr>
          <p:cNvPr id="106" name="Google Shape;106;p13"/>
          <p:cNvSpPr/>
          <p:nvPr/>
        </p:nvSpPr>
        <p:spPr>
          <a:xfrm>
            <a:off x="9189720" y="1225296"/>
            <a:ext cx="2743200" cy="1417320"/>
          </a:xfrm>
          <a:prstGeom prst="rect">
            <a:avLst/>
          </a:prstGeom>
          <a:solidFill>
            <a:srgbClr val="F5E8D8"/>
          </a:solidFill>
          <a:ln cap="flat" cmpd="sng" w="9525">
            <a:solidFill>
              <a:srgbClr val="D6C7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3"/>
          <p:cNvSpPr txBox="1"/>
          <p:nvPr/>
        </p:nvSpPr>
        <p:spPr>
          <a:xfrm>
            <a:off x="9189720" y="1335024"/>
            <a:ext cx="2743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38100" spcFirstLastPara="1" rIns="381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6B5D52"/>
                </a:solidFill>
                <a:latin typeface="Calibri"/>
                <a:ea typeface="Calibri"/>
                <a:cs typeface="Calibri"/>
                <a:sym typeface="Calibri"/>
              </a:rPr>
              <a:t>TARGET</a:t>
            </a:r>
            <a:endParaRPr/>
          </a:p>
        </p:txBody>
      </p:sp>
      <p:sp>
        <p:nvSpPr>
          <p:cNvPr id="108" name="Google Shape;108;p13"/>
          <p:cNvSpPr txBox="1"/>
          <p:nvPr/>
        </p:nvSpPr>
        <p:spPr>
          <a:xfrm>
            <a:off x="9189720" y="1627632"/>
            <a:ext cx="274320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38100" spcFirstLastPara="1" rIns="381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800" u="none" cap="none" strike="noStrike">
                <a:solidFill>
                  <a:srgbClr val="2C1810"/>
                </a:solidFill>
                <a:latin typeface="Calibri"/>
                <a:ea typeface="Calibri"/>
                <a:cs typeface="Calibri"/>
                <a:sym typeface="Calibri"/>
              </a:rPr>
              <a:t>&gt;=95%</a:t>
            </a:r>
            <a:endParaRPr/>
          </a:p>
        </p:txBody>
      </p:sp>
      <p:sp>
        <p:nvSpPr>
          <p:cNvPr id="109" name="Google Shape;109;p13"/>
          <p:cNvSpPr txBox="1"/>
          <p:nvPr/>
        </p:nvSpPr>
        <p:spPr>
          <a:xfrm>
            <a:off x="9189720" y="2340864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38100" spcFirstLastPara="1" rIns="381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6B5D52"/>
                </a:solidFill>
                <a:latin typeface="Calibri"/>
                <a:ea typeface="Calibri"/>
                <a:cs typeface="Calibri"/>
                <a:sym typeface="Calibri"/>
              </a:rPr>
              <a:t>On-Time Ship SLA</a:t>
            </a:r>
            <a:endParaRPr/>
          </a:p>
        </p:txBody>
      </p:sp>
      <p:sp>
        <p:nvSpPr>
          <p:cNvPr id="110" name="Google Shape;110;p13"/>
          <p:cNvSpPr/>
          <p:nvPr/>
        </p:nvSpPr>
        <p:spPr>
          <a:xfrm>
            <a:off x="274320" y="2798064"/>
            <a:ext cx="6263640" cy="274320"/>
          </a:xfrm>
          <a:prstGeom prst="rect">
            <a:avLst/>
          </a:prstGeom>
          <a:solidFill>
            <a:srgbClr val="B850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3"/>
          <p:cNvSpPr txBox="1"/>
          <p:nvPr/>
        </p:nvSpPr>
        <p:spPr>
          <a:xfrm>
            <a:off x="274320" y="2798064"/>
            <a:ext cx="6263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38100" spcFirstLastPara="1" rIns="381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Monthly On-Time Ship %</a:t>
            </a:r>
            <a:endParaRPr/>
          </a:p>
        </p:txBody>
      </p:sp>
      <p:sp>
        <p:nvSpPr>
          <p:cNvPr id="112" name="Google Shape;112;p13"/>
          <p:cNvSpPr/>
          <p:nvPr/>
        </p:nvSpPr>
        <p:spPr>
          <a:xfrm>
            <a:off x="6720840" y="2798064"/>
            <a:ext cx="5166360" cy="274320"/>
          </a:xfrm>
          <a:prstGeom prst="rect">
            <a:avLst/>
          </a:prstGeom>
          <a:solidFill>
            <a:srgbClr val="B850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3"/>
          <p:cNvSpPr txBox="1"/>
          <p:nvPr/>
        </p:nvSpPr>
        <p:spPr>
          <a:xfrm>
            <a:off x="6720840" y="2798064"/>
            <a:ext cx="51663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38100" spcFirstLastPara="1" rIns="381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5-Week Rolling (Mon-Sun)</a:t>
            </a:r>
            <a:endParaRPr/>
          </a:p>
        </p:txBody>
      </p:sp>
      <p:graphicFrame>
        <p:nvGraphicFramePr>
          <p:cNvPr id="115" name="Google Shape;115;p13"/>
          <p:cNvGraphicFramePr/>
          <p:nvPr/>
        </p:nvGraphicFramePr>
        <p:xfrm>
          <a:off x="6720840" y="316382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{05F10AD8-E442-4A13-ACDA-21CB4E8630E7}</a:tableStyleId>
              </a:tblPr>
              <a:tblGrid>
                <a:gridCol w="1691650"/>
                <a:gridCol w="1097275"/>
                <a:gridCol w="1097275"/>
                <a:gridCol w="1280150"/>
              </a:tblGrid>
              <a:tr h="310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Week</a:t>
                      </a:r>
                      <a:endParaRPr/>
                    </a:p>
                  </a:txBody>
                  <a:tcPr marT="12700" marB="12700" marR="50800" marL="50800">
                    <a:solidFill>
                      <a:srgbClr val="3E2C1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Orders</a:t>
                      </a:r>
                      <a:endParaRPr/>
                    </a:p>
                  </a:txBody>
                  <a:tcPr marT="12700" marB="12700" marR="50800" marL="50800">
                    <a:solidFill>
                      <a:srgbClr val="3E2C1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On Time</a:t>
                      </a:r>
                      <a:endParaRPr/>
                    </a:p>
                  </a:txBody>
                  <a:tcPr marT="12700" marB="12700" marR="50800" marL="50800">
                    <a:solidFill>
                      <a:srgbClr val="3E2C1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OTD %</a:t>
                      </a:r>
                      <a:endParaRPr/>
                    </a:p>
                  </a:txBody>
                  <a:tcPr marT="12700" marB="12700" marR="50800" marL="50800">
                    <a:solidFill>
                      <a:srgbClr val="3E2C1C"/>
                    </a:solidFill>
                  </a:tcPr>
                </a:tc>
              </a:tr>
              <a:tr h="310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000" u="none" cap="none" strike="noStrike">
                          <a:solidFill>
                            <a:srgbClr val="2C181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Jun 1-7</a:t>
                      </a:r>
                      <a:endParaRPr/>
                    </a:p>
                  </a:txBody>
                  <a:tcPr marT="12700" marB="12700" marR="50800" marL="50800">
                    <a:solidFill>
                      <a:srgbClr val="FAF6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000" u="none" cap="none" strike="noStrike">
                          <a:solidFill>
                            <a:srgbClr val="2C181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213</a:t>
                      </a:r>
                      <a:endParaRPr/>
                    </a:p>
                  </a:txBody>
                  <a:tcPr marT="12700" marB="12700" marR="50800" marL="50800">
                    <a:solidFill>
                      <a:srgbClr val="FAF6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000" u="none" cap="none" strike="noStrike">
                          <a:solidFill>
                            <a:srgbClr val="2C181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209</a:t>
                      </a:r>
                      <a:endParaRPr/>
                    </a:p>
                  </a:txBody>
                  <a:tcPr marT="12700" marB="12700" marR="50800" marL="50800">
                    <a:solidFill>
                      <a:srgbClr val="FAF6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000" u="none" cap="none" strike="noStrike">
                          <a:solidFill>
                            <a:srgbClr val="2E6B2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98.1%</a:t>
                      </a:r>
                      <a:endParaRPr/>
                    </a:p>
                  </a:txBody>
                  <a:tcPr marT="12700" marB="12700" marR="50800" marL="50800">
                    <a:solidFill>
                      <a:srgbClr val="FAF6F0"/>
                    </a:solidFill>
                  </a:tcPr>
                </a:tc>
              </a:tr>
              <a:tr h="310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000" u="none" cap="none" strike="noStrike">
                          <a:solidFill>
                            <a:srgbClr val="2C181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Jun 8-14</a:t>
                      </a:r>
                      <a:endParaRPr/>
                    </a:p>
                  </a:txBody>
                  <a:tcPr marT="12700" marB="12700" marR="50800" marL="50800">
                    <a:solidFill>
                      <a:srgbClr val="F2EAD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000" u="none" cap="none" strike="noStrike">
                          <a:solidFill>
                            <a:srgbClr val="2C181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140</a:t>
                      </a:r>
                      <a:endParaRPr/>
                    </a:p>
                  </a:txBody>
                  <a:tcPr marT="12700" marB="12700" marR="50800" marL="50800">
                    <a:solidFill>
                      <a:srgbClr val="F2EAD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000" u="none" cap="none" strike="noStrike">
                          <a:solidFill>
                            <a:srgbClr val="2C181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139</a:t>
                      </a:r>
                      <a:endParaRPr/>
                    </a:p>
                  </a:txBody>
                  <a:tcPr marT="12700" marB="12700" marR="50800" marL="50800">
                    <a:solidFill>
                      <a:srgbClr val="F2EAD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000" u="none" cap="none" strike="noStrike">
                          <a:solidFill>
                            <a:srgbClr val="2E6B2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99.3%</a:t>
                      </a:r>
                      <a:endParaRPr/>
                    </a:p>
                  </a:txBody>
                  <a:tcPr marT="12700" marB="12700" marR="50800" marL="50800">
                    <a:solidFill>
                      <a:srgbClr val="F2EADF"/>
                    </a:solidFill>
                  </a:tcPr>
                </a:tc>
              </a:tr>
              <a:tr h="310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000" u="none" cap="none" strike="noStrike">
                          <a:solidFill>
                            <a:srgbClr val="2C181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Jun 15-21</a:t>
                      </a:r>
                      <a:endParaRPr/>
                    </a:p>
                  </a:txBody>
                  <a:tcPr marT="12700" marB="12700" marR="50800" marL="50800">
                    <a:solidFill>
                      <a:srgbClr val="FAF6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000" u="none" cap="none" strike="noStrike">
                          <a:solidFill>
                            <a:srgbClr val="2C181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182</a:t>
                      </a:r>
                      <a:endParaRPr/>
                    </a:p>
                  </a:txBody>
                  <a:tcPr marT="12700" marB="12700" marR="50800" marL="50800">
                    <a:solidFill>
                      <a:srgbClr val="FAF6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000" u="none" cap="none" strike="noStrike">
                          <a:solidFill>
                            <a:srgbClr val="2C181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181</a:t>
                      </a:r>
                      <a:endParaRPr/>
                    </a:p>
                  </a:txBody>
                  <a:tcPr marT="12700" marB="12700" marR="50800" marL="50800">
                    <a:solidFill>
                      <a:srgbClr val="FAF6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000" u="none" cap="none" strike="noStrike">
                          <a:solidFill>
                            <a:srgbClr val="2E6B2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99.5%</a:t>
                      </a:r>
                      <a:endParaRPr/>
                    </a:p>
                  </a:txBody>
                  <a:tcPr marT="12700" marB="12700" marR="50800" marL="50800">
                    <a:solidFill>
                      <a:srgbClr val="FAF6F0"/>
                    </a:solidFill>
                  </a:tcPr>
                </a:tc>
              </a:tr>
              <a:tr h="310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000" u="none" cap="none" strike="noStrike">
                          <a:solidFill>
                            <a:srgbClr val="2C181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Jun 22-28</a:t>
                      </a:r>
                      <a:endParaRPr/>
                    </a:p>
                  </a:txBody>
                  <a:tcPr marT="12700" marB="12700" marR="50800" marL="50800">
                    <a:solidFill>
                      <a:srgbClr val="F2EAD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000" u="none" cap="none" strike="noStrike">
                          <a:solidFill>
                            <a:srgbClr val="2C181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235</a:t>
                      </a:r>
                      <a:endParaRPr/>
                    </a:p>
                  </a:txBody>
                  <a:tcPr marT="12700" marB="12700" marR="50800" marL="50800">
                    <a:solidFill>
                      <a:srgbClr val="F2EAD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000" u="none" cap="none" strike="noStrike">
                          <a:solidFill>
                            <a:srgbClr val="2C181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234</a:t>
                      </a:r>
                      <a:endParaRPr/>
                    </a:p>
                  </a:txBody>
                  <a:tcPr marT="12700" marB="12700" marR="50800" marL="50800">
                    <a:solidFill>
                      <a:srgbClr val="F2EAD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000" u="none" cap="none" strike="noStrike">
                          <a:solidFill>
                            <a:srgbClr val="2E6B2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99.6%</a:t>
                      </a:r>
                      <a:endParaRPr/>
                    </a:p>
                  </a:txBody>
                  <a:tcPr marT="12700" marB="12700" marR="50800" marL="50800">
                    <a:solidFill>
                      <a:srgbClr val="F2EADF"/>
                    </a:solidFill>
                  </a:tcPr>
                </a:tc>
              </a:tr>
              <a:tr h="310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000" u="none" cap="none" strike="noStrike">
                          <a:solidFill>
                            <a:srgbClr val="2C181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Jun 29-Jul 5</a:t>
                      </a:r>
                      <a:endParaRPr/>
                    </a:p>
                  </a:txBody>
                  <a:tcPr marT="12700" marB="12700" marR="50800" marL="50800">
                    <a:solidFill>
                      <a:srgbClr val="FAF6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000" u="none" cap="none" strike="noStrike">
                          <a:solidFill>
                            <a:srgbClr val="2C181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335</a:t>
                      </a:r>
                      <a:endParaRPr/>
                    </a:p>
                  </a:txBody>
                  <a:tcPr marT="12700" marB="12700" marR="50800" marL="50800">
                    <a:solidFill>
                      <a:srgbClr val="FAF6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000" u="none" cap="none" strike="noStrike">
                          <a:solidFill>
                            <a:srgbClr val="2C181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183</a:t>
                      </a:r>
                      <a:endParaRPr/>
                    </a:p>
                  </a:txBody>
                  <a:tcPr marT="12700" marB="12700" marR="50800" marL="50800">
                    <a:solidFill>
                      <a:srgbClr val="FAF6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000" u="none" cap="none" strike="noStrike">
                          <a:solidFill>
                            <a:srgbClr val="CC33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54.6%</a:t>
                      </a:r>
                      <a:endParaRPr/>
                    </a:p>
                  </a:txBody>
                  <a:tcPr marT="12700" marB="12700" marR="50800" marL="50800">
                    <a:solidFill>
                      <a:srgbClr val="FAF6F0"/>
                    </a:solidFill>
                  </a:tcPr>
                </a:tc>
              </a:tr>
              <a:tr h="310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 u="none" cap="none" strike="noStrike">
                          <a:solidFill>
                            <a:srgbClr val="2C181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</a:t>
                      </a:r>
                      <a:endParaRPr/>
                    </a:p>
                  </a:txBody>
                  <a:tcPr marT="12700" marB="12700" marR="50800" marL="50800">
                    <a:solidFill>
                      <a:srgbClr val="F5E8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 u="none" cap="none" strike="noStrike">
                          <a:solidFill>
                            <a:srgbClr val="2C181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1,105</a:t>
                      </a:r>
                      <a:endParaRPr/>
                    </a:p>
                  </a:txBody>
                  <a:tcPr marT="12700" marB="12700" marR="50800" marL="50800">
                    <a:solidFill>
                      <a:srgbClr val="F5E8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 u="none" cap="none" strike="noStrike">
                          <a:solidFill>
                            <a:srgbClr val="2C181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946</a:t>
                      </a:r>
                      <a:endParaRPr/>
                    </a:p>
                  </a:txBody>
                  <a:tcPr marT="12700" marB="12700" marR="50800" marL="50800">
                    <a:solidFill>
                      <a:srgbClr val="F5E8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 u="none" cap="none" strike="noStrike">
                          <a:solidFill>
                            <a:srgbClr val="CC33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85.6%</a:t>
                      </a:r>
                      <a:endParaRPr/>
                    </a:p>
                  </a:txBody>
                  <a:tcPr marT="12700" marB="12700" marR="50800" marL="50800">
                    <a:solidFill>
                      <a:srgbClr val="F5E8D8"/>
                    </a:solidFill>
                  </a:tcPr>
                </a:tc>
              </a:tr>
            </a:tbl>
          </a:graphicData>
        </a:graphic>
      </p:graphicFrame>
      <p:sp>
        <p:nvSpPr>
          <p:cNvPr id="116" name="Google Shape;116;p13"/>
          <p:cNvSpPr/>
          <p:nvPr/>
        </p:nvSpPr>
        <p:spPr>
          <a:xfrm>
            <a:off x="0" y="6583680"/>
            <a:ext cx="12161520" cy="274320"/>
          </a:xfrm>
          <a:prstGeom prst="rect">
            <a:avLst/>
          </a:prstGeom>
          <a:solidFill>
            <a:srgbClr val="3E2C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3"/>
          <p:cNvSpPr txBox="1"/>
          <p:nvPr/>
        </p:nvSpPr>
        <p:spPr>
          <a:xfrm>
            <a:off x="0" y="6583680"/>
            <a:ext cx="121615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38100" spcFirstLastPara="1" rIns="381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CFC2B4"/>
                </a:solidFill>
                <a:latin typeface="Calibri"/>
                <a:ea typeface="Calibri"/>
                <a:cs typeface="Calibri"/>
                <a:sym typeface="Calibri"/>
              </a:rPr>
              <a:t>CONFIDENTIAL</a:t>
            </a:r>
            <a:endParaRPr/>
          </a:p>
        </p:txBody>
      </p:sp>
      <p:pic>
        <p:nvPicPr>
          <p:cNvPr id="122" name="Picture 121" descr="chart_slide0_monthly_ot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4320" y="3163824"/>
            <a:ext cx="6263640" cy="3246120"/>
          </a:xfrm>
          <a:prstGeom prst="rect">
            <a:avLst/>
          </a:prstGeom>
        </p:spPr>
      </p:pic>
      <p:sp>
        <p:nvSpPr>
          <p:cNvPr id="119" name="TextBox 118"/>
          <p:cNvSpPr txBox="1"/>
          <p:nvPr/>
        </p:nvSpPr>
        <p:spPr>
          <a:xfrm>
            <a:off x="6812280" y="5138928"/>
            <a:ext cx="507492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50" b="1">
                <a:solidFill>
                  <a:srgbClr val="3E2A1A"/>
                </a:solidFill>
                <a:latin typeface="Calibri"/>
              </a:rPr>
              <a:t>WHAT MOVED — 5-Wk 85.6% (was 99.4%) · YTD ▼−1.9pp WoW</a:t>
            </a:r>
          </a:p>
          <a:p>
            <a:r>
              <a:rPr sz="900">
                <a:solidFill>
                  <a:srgbClr val="3E2A1A"/>
                </a:solidFill>
                <a:latin typeface="Calibri"/>
              </a:rPr>
              <a:t>0 despachos el Jun 30 (martes hábil) — el driver real. Jul 3 fue feriado (July 4th observado): el SLA lo trata como no hábil; el WH igual despachó 30 DNs parciales.</a:t>
            </a:r>
          </a:p>
          <a:p>
            <a:r>
              <a:rPr sz="900">
                <a:solidFill>
                  <a:srgbClr val="3E2A1A"/>
                </a:solidFill>
                <a:latin typeface="Calibri"/>
              </a:rPr>
              <a:t>152 late en la última semana, la mayoría despachó Jul 2 con 3 días; 63 DNs del finde vencían Jul 6.</a:t>
            </a:r>
          </a:p>
          <a:p>
            <a:r>
              <a:rPr sz="900">
                <a:solidFill>
                  <a:srgbClr val="3E2A1A"/>
                </a:solidFill>
                <a:latin typeface="Calibri"/>
              </a:rPr>
              <a:t>CFR qty-fill 97.0% · pending 63 · 1 picked-not-shipped · DN-4037536 COMMIT_BLOCKED 13 días necesita autorización.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4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FAF6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4"/>
          <p:cNvSpPr/>
          <p:nvPr/>
        </p:nvSpPr>
        <p:spPr>
          <a:xfrm>
            <a:off x="0" y="0"/>
            <a:ext cx="12161520" cy="658368"/>
          </a:xfrm>
          <a:prstGeom prst="rect">
            <a:avLst/>
          </a:prstGeom>
          <a:solidFill>
            <a:srgbClr val="3E2C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4"/>
          <p:cNvSpPr txBox="1"/>
          <p:nvPr/>
        </p:nvSpPr>
        <p:spPr>
          <a:xfrm>
            <a:off x="274320" y="18288"/>
            <a:ext cx="5943600" cy="621792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38100" spcFirstLastPara="1" rIns="381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RIP VAN</a:t>
            </a:r>
            <a:endParaRPr/>
          </a:p>
        </p:txBody>
      </p:sp>
      <p:sp>
        <p:nvSpPr>
          <p:cNvPr id="125" name="Google Shape;125;p14"/>
          <p:cNvSpPr txBox="1"/>
          <p:nvPr/>
        </p:nvSpPr>
        <p:spPr>
          <a:xfrm>
            <a:off x="274320" y="365760"/>
            <a:ext cx="7772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38100" spcFirstLastPara="1" rIns="381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50" u="none" cap="none" strike="noStrike">
                <a:solidFill>
                  <a:srgbClr val="E8D8C8"/>
                </a:solidFill>
                <a:latin typeface="Calibri"/>
                <a:ea typeface="Calibri"/>
                <a:cs typeface="Calibri"/>
                <a:sym typeface="Calibri"/>
              </a:rPr>
              <a:t>Sales-Team Samples - CFR / OTD / OTIF</a:t>
            </a:r>
            <a:endParaRPr/>
          </a:p>
        </p:txBody>
      </p:sp>
      <p:sp>
        <p:nvSpPr>
          <p:cNvPr id="126" name="Google Shape;126;p14"/>
          <p:cNvSpPr/>
          <p:nvPr/>
        </p:nvSpPr>
        <p:spPr>
          <a:xfrm>
            <a:off x="9646920" y="146304"/>
            <a:ext cx="2240280" cy="365760"/>
          </a:xfrm>
          <a:prstGeom prst="rect">
            <a:avLst/>
          </a:prstGeom>
          <a:solidFill>
            <a:srgbClr val="F5E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4"/>
          <p:cNvSpPr txBox="1"/>
          <p:nvPr/>
        </p:nvSpPr>
        <p:spPr>
          <a:xfrm>
            <a:off x="9646920" y="146304"/>
            <a:ext cx="22402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38100" spcFirstLastPara="1" rIns="381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rgbClr val="2C1810"/>
                </a:solidFill>
                <a:latin typeface="Calibri"/>
                <a:ea typeface="Calibri"/>
                <a:cs typeface="Calibri"/>
                <a:sym typeface="Calibri"/>
              </a:rPr>
              <a:t>Week 28 / thru Jul 5 2026</a:t>
            </a:r>
            <a:endParaRPr/>
          </a:p>
        </p:txBody>
      </p:sp>
      <p:sp>
        <p:nvSpPr>
          <p:cNvPr id="128" name="Google Shape;128;p14"/>
          <p:cNvSpPr/>
          <p:nvPr/>
        </p:nvSpPr>
        <p:spPr>
          <a:xfrm>
            <a:off x="0" y="658368"/>
            <a:ext cx="12161520" cy="420624"/>
          </a:xfrm>
          <a:prstGeom prst="rect">
            <a:avLst/>
          </a:prstGeom>
          <a:solidFill>
            <a:srgbClr val="F5E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4"/>
          <p:cNvSpPr/>
          <p:nvPr/>
        </p:nvSpPr>
        <p:spPr>
          <a:xfrm>
            <a:off x="274320" y="722376"/>
            <a:ext cx="1874519" cy="292608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4"/>
          <p:cNvSpPr txBox="1"/>
          <p:nvPr/>
        </p:nvSpPr>
        <p:spPr>
          <a:xfrm>
            <a:off x="274320" y="722376"/>
            <a:ext cx="1874519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38100" spcFirstLastPara="1" rIns="381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OFF TRACK</a:t>
            </a:r>
            <a:endParaRPr/>
          </a:p>
        </p:txBody>
      </p:sp>
      <p:sp>
        <p:nvSpPr>
          <p:cNvPr id="131" name="Google Shape;131;p14"/>
          <p:cNvSpPr txBox="1"/>
          <p:nvPr/>
        </p:nvSpPr>
        <p:spPr>
          <a:xfrm>
            <a:off x="2331720" y="722376"/>
            <a:ext cx="95097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38100" spcFirstLastPara="1" rIns="381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50" u="none" cap="none" strike="noStrike">
                <a:solidFill>
                  <a:srgbClr val="2C1810"/>
                </a:solidFill>
                <a:latin typeface="Calibri"/>
                <a:ea typeface="Calibri"/>
                <a:cs typeface="Calibri"/>
                <a:sym typeface="Calibri"/>
              </a:rPr>
              <a:t>YTD CFR 96.0%  ·  OTD 75.8%  ·  OTIF 74.7%  ·  273 assessed (282 req)</a:t>
            </a:r>
            <a:endParaRPr/>
          </a:p>
        </p:txBody>
      </p:sp>
      <p:sp>
        <p:nvSpPr>
          <p:cNvPr id="132" name="Google Shape;132;p14"/>
          <p:cNvSpPr/>
          <p:nvPr/>
        </p:nvSpPr>
        <p:spPr>
          <a:xfrm>
            <a:off x="274320" y="1225296"/>
            <a:ext cx="2743200" cy="1417320"/>
          </a:xfrm>
          <a:prstGeom prst="rect">
            <a:avLst/>
          </a:prstGeom>
          <a:solidFill>
            <a:srgbClr val="FBECCB"/>
          </a:solidFill>
          <a:ln cap="flat" cmpd="sng" w="9525">
            <a:solidFill>
              <a:srgbClr val="D6C7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4"/>
          <p:cNvSpPr txBox="1"/>
          <p:nvPr/>
        </p:nvSpPr>
        <p:spPr>
          <a:xfrm>
            <a:off x="274320" y="1335024"/>
            <a:ext cx="2743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38100" spcFirstLastPara="1" rIns="381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6B5D52"/>
                </a:solidFill>
                <a:latin typeface="Calibri"/>
                <a:ea typeface="Calibri"/>
                <a:cs typeface="Calibri"/>
                <a:sym typeface="Calibri"/>
              </a:rPr>
              <a:t>YTD CFR</a:t>
            </a:r>
            <a:endParaRPr/>
          </a:p>
        </p:txBody>
      </p:sp>
      <p:sp>
        <p:nvSpPr>
          <p:cNvPr id="134" name="Google Shape;134;p14"/>
          <p:cNvSpPr txBox="1"/>
          <p:nvPr/>
        </p:nvSpPr>
        <p:spPr>
          <a:xfrm>
            <a:off x="274320" y="1627632"/>
            <a:ext cx="274320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38100" spcFirstLastPara="1" rIns="381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800" u="none" cap="none" strike="noStrike">
                <a:solidFill>
                  <a:srgbClr val="C8860D"/>
                </a:solidFill>
                <a:latin typeface="Calibri"/>
                <a:ea typeface="Calibri"/>
                <a:cs typeface="Calibri"/>
                <a:sym typeface="Calibri"/>
              </a:rPr>
              <a:t>96.0%</a:t>
            </a:r>
            <a:endParaRPr/>
          </a:p>
        </p:txBody>
      </p:sp>
      <p:sp>
        <p:nvSpPr>
          <p:cNvPr id="135" name="Google Shape;135;p14"/>
          <p:cNvSpPr txBox="1"/>
          <p:nvPr/>
        </p:nvSpPr>
        <p:spPr>
          <a:xfrm>
            <a:off x="274320" y="2340864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38100" spcFirstLastPara="1" rIns="381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6B5D52"/>
                </a:solidFill>
                <a:latin typeface="Calibri"/>
                <a:ea typeface="Calibri"/>
                <a:cs typeface="Calibri"/>
                <a:sym typeface="Calibri"/>
              </a:rPr>
              <a:t>96.0% in-full</a:t>
            </a:r>
            <a:endParaRPr/>
          </a:p>
        </p:txBody>
      </p:sp>
      <p:sp>
        <p:nvSpPr>
          <p:cNvPr id="136" name="Google Shape;136;p14"/>
          <p:cNvSpPr/>
          <p:nvPr/>
        </p:nvSpPr>
        <p:spPr>
          <a:xfrm>
            <a:off x="3246120" y="1225296"/>
            <a:ext cx="2743200" cy="1417320"/>
          </a:xfrm>
          <a:prstGeom prst="rect">
            <a:avLst/>
          </a:prstGeom>
          <a:solidFill>
            <a:srgbClr val="F9E4DD"/>
          </a:solidFill>
          <a:ln cap="flat" cmpd="sng" w="9525">
            <a:solidFill>
              <a:srgbClr val="D6C7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4"/>
          <p:cNvSpPr txBox="1"/>
          <p:nvPr/>
        </p:nvSpPr>
        <p:spPr>
          <a:xfrm>
            <a:off x="3246120" y="1335024"/>
            <a:ext cx="2743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38100" spcFirstLastPara="1" rIns="381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6B5D52"/>
                </a:solidFill>
                <a:latin typeface="Calibri"/>
                <a:ea typeface="Calibri"/>
                <a:cs typeface="Calibri"/>
                <a:sym typeface="Calibri"/>
              </a:rPr>
              <a:t>YTD OTD</a:t>
            </a:r>
            <a:endParaRPr/>
          </a:p>
        </p:txBody>
      </p:sp>
      <p:sp>
        <p:nvSpPr>
          <p:cNvPr id="138" name="Google Shape;138;p14"/>
          <p:cNvSpPr txBox="1"/>
          <p:nvPr/>
        </p:nvSpPr>
        <p:spPr>
          <a:xfrm>
            <a:off x="3246120" y="1627632"/>
            <a:ext cx="274320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38100" spcFirstLastPara="1" rIns="381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800" u="none" cap="none" strike="noStrike">
                <a:solidFill>
                  <a:srgbClr val="CC3300"/>
                </a:solidFill>
                <a:latin typeface="Calibri"/>
                <a:ea typeface="Calibri"/>
                <a:cs typeface="Calibri"/>
                <a:sym typeface="Calibri"/>
              </a:rPr>
              <a:t>75.8%</a:t>
            </a:r>
            <a:endParaRPr/>
          </a:p>
        </p:txBody>
      </p:sp>
      <p:sp>
        <p:nvSpPr>
          <p:cNvPr id="139" name="Google Shape;139;p14"/>
          <p:cNvSpPr txBox="1"/>
          <p:nvPr/>
        </p:nvSpPr>
        <p:spPr>
          <a:xfrm>
            <a:off x="3246120" y="2340864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38100" spcFirstLastPara="1" rIns="381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6B5D52"/>
                </a:solidFill>
                <a:latin typeface="Calibri"/>
                <a:ea typeface="Calibri"/>
                <a:cs typeface="Calibri"/>
                <a:sym typeface="Calibri"/>
              </a:rPr>
              <a:t>273 assessed / 282 req.</a:t>
            </a:r>
            <a:endParaRPr/>
          </a:p>
        </p:txBody>
      </p:sp>
      <p:sp>
        <p:nvSpPr>
          <p:cNvPr id="140" name="Google Shape;140;p14"/>
          <p:cNvSpPr/>
          <p:nvPr/>
        </p:nvSpPr>
        <p:spPr>
          <a:xfrm>
            <a:off x="6217920" y="1225296"/>
            <a:ext cx="2743200" cy="1417320"/>
          </a:xfrm>
          <a:prstGeom prst="rect">
            <a:avLst/>
          </a:prstGeom>
          <a:solidFill>
            <a:srgbClr val="F9E4DD"/>
          </a:solidFill>
          <a:ln cap="flat" cmpd="sng" w="9525">
            <a:solidFill>
              <a:srgbClr val="D6C7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4"/>
          <p:cNvSpPr txBox="1"/>
          <p:nvPr/>
        </p:nvSpPr>
        <p:spPr>
          <a:xfrm>
            <a:off x="6217920" y="1335024"/>
            <a:ext cx="2743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38100" spcFirstLastPara="1" rIns="381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6B5D52"/>
                </a:solidFill>
                <a:latin typeface="Calibri"/>
                <a:ea typeface="Calibri"/>
                <a:cs typeface="Calibri"/>
                <a:sym typeface="Calibri"/>
              </a:rPr>
              <a:t>YTD OTIF</a:t>
            </a:r>
            <a:endParaRPr/>
          </a:p>
        </p:txBody>
      </p:sp>
      <p:sp>
        <p:nvSpPr>
          <p:cNvPr id="142" name="Google Shape;142;p14"/>
          <p:cNvSpPr txBox="1"/>
          <p:nvPr/>
        </p:nvSpPr>
        <p:spPr>
          <a:xfrm>
            <a:off x="6217920" y="1627632"/>
            <a:ext cx="274320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38100" spcFirstLastPara="1" rIns="381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800" u="none" cap="none" strike="noStrike">
                <a:solidFill>
                  <a:srgbClr val="CC3300"/>
                </a:solidFill>
                <a:latin typeface="Calibri"/>
                <a:ea typeface="Calibri"/>
                <a:cs typeface="Calibri"/>
                <a:sym typeface="Calibri"/>
              </a:rPr>
              <a:t>74.7%</a:t>
            </a:r>
            <a:endParaRPr/>
          </a:p>
        </p:txBody>
      </p:sp>
      <p:sp>
        <p:nvSpPr>
          <p:cNvPr id="143" name="Google Shape;143;p14"/>
          <p:cNvSpPr txBox="1"/>
          <p:nvPr/>
        </p:nvSpPr>
        <p:spPr>
          <a:xfrm>
            <a:off x="6217920" y="2340864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38100" spcFirstLastPara="1" rIns="381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6B5D52"/>
                </a:solidFill>
                <a:latin typeface="Calibri"/>
                <a:ea typeface="Calibri"/>
                <a:cs typeface="Calibri"/>
                <a:sym typeface="Calibri"/>
              </a:rPr>
              <a:t>on-time &amp; in-full</a:t>
            </a:r>
            <a:r>
              <a:rPr sz="900" b="1">
                <a:solidFill>
                  <a:srgbClr val="2E6B2A"/>
                </a:solidFill>
                <a:latin typeface="Calibri"/>
              </a:rPr>
              <a:t/>
            </a:r>
            <a:endParaRPr/>
          </a:p>
        </p:txBody>
      </p:sp>
      <p:sp>
        <p:nvSpPr>
          <p:cNvPr id="144" name="Google Shape;144;p14"/>
          <p:cNvSpPr/>
          <p:nvPr/>
        </p:nvSpPr>
        <p:spPr>
          <a:xfrm>
            <a:off x="9189720" y="1225296"/>
            <a:ext cx="2743200" cy="1417320"/>
          </a:xfrm>
          <a:prstGeom prst="rect">
            <a:avLst/>
          </a:prstGeom>
          <a:solidFill>
            <a:srgbClr val="F5E8D8"/>
          </a:solidFill>
          <a:ln cap="flat" cmpd="sng" w="9525">
            <a:solidFill>
              <a:srgbClr val="D6C7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4"/>
          <p:cNvSpPr txBox="1"/>
          <p:nvPr/>
        </p:nvSpPr>
        <p:spPr>
          <a:xfrm>
            <a:off x="9189720" y="1335024"/>
            <a:ext cx="2743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38100" spcFirstLastPara="1" rIns="381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6B5D52"/>
                </a:solidFill>
                <a:latin typeface="Calibri"/>
                <a:ea typeface="Calibri"/>
                <a:cs typeface="Calibri"/>
                <a:sym typeface="Calibri"/>
              </a:rPr>
              <a:t>TARGET</a:t>
            </a:r>
            <a:endParaRPr/>
          </a:p>
        </p:txBody>
      </p:sp>
      <p:sp>
        <p:nvSpPr>
          <p:cNvPr id="146" name="Google Shape;146;p14"/>
          <p:cNvSpPr txBox="1"/>
          <p:nvPr/>
        </p:nvSpPr>
        <p:spPr>
          <a:xfrm>
            <a:off x="9189720" y="1627632"/>
            <a:ext cx="274320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38100" spcFirstLastPara="1" rIns="381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800" u="none" cap="none" strike="noStrike">
                <a:solidFill>
                  <a:srgbClr val="2C1810"/>
                </a:solidFill>
                <a:latin typeface="Calibri"/>
                <a:ea typeface="Calibri"/>
                <a:cs typeface="Calibri"/>
                <a:sym typeface="Calibri"/>
              </a:rPr>
              <a:t>&gt;=95%</a:t>
            </a:r>
            <a:endParaRPr/>
          </a:p>
        </p:txBody>
      </p:sp>
      <p:sp>
        <p:nvSpPr>
          <p:cNvPr id="147" name="Google Shape;147;p14"/>
          <p:cNvSpPr txBox="1"/>
          <p:nvPr/>
        </p:nvSpPr>
        <p:spPr>
          <a:xfrm>
            <a:off x="9189720" y="2340864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38100" spcFirstLastPara="1" rIns="381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6B5D52"/>
                </a:solidFill>
                <a:latin typeface="Calibri"/>
                <a:ea typeface="Calibri"/>
                <a:cs typeface="Calibri"/>
                <a:sym typeface="Calibri"/>
              </a:rPr>
              <a:t>CFR / OTD / OTIF</a:t>
            </a:r>
            <a:endParaRPr/>
          </a:p>
        </p:txBody>
      </p:sp>
      <p:sp>
        <p:nvSpPr>
          <p:cNvPr id="148" name="Google Shape;148;p14"/>
          <p:cNvSpPr/>
          <p:nvPr/>
        </p:nvSpPr>
        <p:spPr>
          <a:xfrm>
            <a:off x="274320" y="2798064"/>
            <a:ext cx="6263640" cy="274320"/>
          </a:xfrm>
          <a:prstGeom prst="rect">
            <a:avLst/>
          </a:prstGeom>
          <a:solidFill>
            <a:srgbClr val="B850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4"/>
          <p:cNvSpPr txBox="1"/>
          <p:nvPr/>
        </p:nvSpPr>
        <p:spPr>
          <a:xfrm>
            <a:off x="274320" y="2798064"/>
            <a:ext cx="6263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38100" spcFirstLastPara="1" rIns="381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Monthly CFR / OTD / OTIF</a:t>
            </a:r>
            <a:endParaRPr/>
          </a:p>
        </p:txBody>
      </p:sp>
      <p:sp>
        <p:nvSpPr>
          <p:cNvPr id="150" name="Google Shape;150;p14"/>
          <p:cNvSpPr/>
          <p:nvPr/>
        </p:nvSpPr>
        <p:spPr>
          <a:xfrm>
            <a:off x="6720840" y="2798064"/>
            <a:ext cx="5166360" cy="274320"/>
          </a:xfrm>
          <a:prstGeom prst="rect">
            <a:avLst/>
          </a:prstGeom>
          <a:solidFill>
            <a:srgbClr val="B850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4"/>
          <p:cNvSpPr txBox="1"/>
          <p:nvPr/>
        </p:nvSpPr>
        <p:spPr>
          <a:xfrm>
            <a:off x="6720840" y="2798064"/>
            <a:ext cx="51663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38100" spcFirstLastPara="1" rIns="381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Monthly Detail (CFR / OTD / OTIF)</a:t>
            </a:r>
            <a:endParaRPr/>
          </a:p>
        </p:txBody>
      </p:sp>
      <p:graphicFrame>
        <p:nvGraphicFramePr>
          <p:cNvPr id="153" name="Google Shape;153;p14"/>
          <p:cNvGraphicFramePr/>
          <p:nvPr/>
        </p:nvGraphicFramePr>
        <p:xfrm>
          <a:off x="6720840" y="3163824"/>
          <a:ext cx="3000000" cy="2487200"/>
        </p:xfrm>
        <a:graphic>
          <a:graphicData uri="http://schemas.openxmlformats.org/drawingml/2006/table">
            <a:tbl>
              <a:tblPr>
                <a:noFill/>
                <a:tableStyleId>{05F10AD8-E442-4A13-ACDA-21CB4E8630E7}</a:tableStyleId>
              </a:tblPr>
              <a:tblGrid>
                <a:gridCol w="1417325"/>
                <a:gridCol w="685800"/>
                <a:gridCol w="1005850"/>
                <a:gridCol w="1005850"/>
                <a:gridCol w="1051550"/>
              </a:tblGrid>
              <a:tr h="310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8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Month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3E2C1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8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3E2C1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8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CFR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3E2C1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8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OTD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3E2C1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8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OTIF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3E2C1C"/>
                    </a:solidFill>
                  </a:tcPr>
                </a:tc>
              </a:tr>
              <a:tr h="310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850" u="none" cap="none" strike="noStrike">
                          <a:solidFill>
                            <a:srgbClr val="2C181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Jan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AF6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850" u="none" cap="none" strike="noStrike">
                          <a:solidFill>
                            <a:srgbClr val="2C181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37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AF6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850" u="none" cap="none" strike="noStrike">
                          <a:solidFill>
                            <a:srgbClr val="C8860D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91.9%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AF6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850" u="none" cap="none" strike="noStrike">
                          <a:solidFill>
                            <a:srgbClr val="CC33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64.9%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AF6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850" u="none" cap="none" strike="noStrike">
                          <a:solidFill>
                            <a:srgbClr val="CC33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64.9%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AF6F0"/>
                    </a:solidFill>
                  </a:tcPr>
                </a:tc>
              </a:tr>
              <a:tr h="310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850" u="none" cap="none" strike="noStrike">
                          <a:solidFill>
                            <a:srgbClr val="2C181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Feb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2EAD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850" u="none" cap="none" strike="noStrike">
                          <a:solidFill>
                            <a:srgbClr val="2C181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39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2EAD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850" u="none" cap="none" strike="noStrike">
                          <a:solidFill>
                            <a:srgbClr val="2E6B2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97.4%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2EAD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850" u="none" cap="none" strike="noStrike">
                          <a:solidFill>
                            <a:srgbClr val="CC33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76.9%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2EAD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850" u="none" cap="none" strike="noStrike">
                          <a:solidFill>
                            <a:srgbClr val="CC33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74.4%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2EADF"/>
                    </a:solidFill>
                  </a:tcPr>
                </a:tc>
              </a:tr>
              <a:tr h="310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850" u="none" cap="none" strike="noStrike">
                          <a:solidFill>
                            <a:srgbClr val="2C181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Mar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AF6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850" u="none" cap="none" strike="noStrike">
                          <a:solidFill>
                            <a:srgbClr val="2C181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35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AF6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850" u="none" cap="none" strike="noStrike">
                          <a:solidFill>
                            <a:srgbClr val="CC33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88.6%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AF6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850" u="none" cap="none" strike="noStrike">
                          <a:solidFill>
                            <a:srgbClr val="CC33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65.7%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AF6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850" u="none" cap="none" strike="noStrike">
                          <a:solidFill>
                            <a:srgbClr val="CC33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60.0%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AF6F0"/>
                    </a:solidFill>
                  </a:tcPr>
                </a:tc>
              </a:tr>
              <a:tr h="310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850" u="none" cap="none" strike="noStrike">
                          <a:solidFill>
                            <a:srgbClr val="2C181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Apr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2EAD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850" u="none" cap="none" strike="noStrike">
                          <a:solidFill>
                            <a:srgbClr val="2C181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38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2EAD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850" u="none" cap="none" strike="noStrike">
                          <a:solidFill>
                            <a:srgbClr val="2E6B2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97.4%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2EAD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850" u="none" cap="none" strike="noStrike">
                          <a:solidFill>
                            <a:srgbClr val="CC33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68.4%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2EAD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850" u="none" cap="none" strike="noStrike">
                          <a:solidFill>
                            <a:srgbClr val="CC33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68.4%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2EADF"/>
                    </a:solidFill>
                  </a:tcPr>
                </a:tc>
              </a:tr>
              <a:tr h="310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850" u="none" cap="none" strike="noStrike">
                          <a:solidFill>
                            <a:srgbClr val="2C181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May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AF6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850" u="none" cap="none" strike="noStrike">
                          <a:solidFill>
                            <a:srgbClr val="2C181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45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AF6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850" u="none" cap="none" strike="noStrike">
                          <a:solidFill>
                            <a:srgbClr val="2E6B2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97.8%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AF6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850" u="none" cap="none" strike="noStrike">
                          <a:solidFill>
                            <a:srgbClr val="CC33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73.3%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AF6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850" u="none" cap="none" strike="noStrike">
                          <a:solidFill>
                            <a:srgbClr val="CC33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73.3%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AF6F0"/>
                    </a:solidFill>
                  </a:tcPr>
                </a:tc>
              </a:tr>
              <a:tr h="310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850" u="none" cap="none" strike="noStrike">
                          <a:solidFill>
                            <a:srgbClr val="2C181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Jun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AF6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850" u="none" cap="none" strike="noStrike">
                          <a:solidFill>
                            <a:srgbClr val="2C181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74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AF6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850" u="none" cap="none" strike="noStrike">
                          <a:solidFill>
                            <a:srgbClr val="2E6B2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98.6%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AF6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850" u="none" cap="none" strike="noStrike">
                          <a:solidFill>
                            <a:srgbClr val="CC33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89.2%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AF6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850" u="none" cap="none" strike="noStrike">
                          <a:solidFill>
                            <a:srgbClr val="CC33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89.2%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AF6F0"/>
                    </a:solidFill>
                  </a:tcPr>
                </a:tc>
              </a:tr>
              <a:tr h="310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850" u="none" cap="none" strike="noStrike">
                          <a:solidFill>
                            <a:srgbClr val="2C181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Jul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5E8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850" u="none" cap="none" strike="noStrike">
                          <a:solidFill>
                            <a:srgbClr val="2C181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5E8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850" u="none" cap="none" strike="noStrike">
                          <a:solidFill>
                            <a:srgbClr val="2E6B2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100.0%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5E8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850" u="none" cap="none" strike="noStrike">
                          <a:solidFill>
                            <a:srgbClr val="2E6B2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100.0%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5E8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850" u="none" cap="none" strike="noStrike">
                          <a:solidFill>
                            <a:srgbClr val="2E6B2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100.0%</a:t>
                      </a:r>
                      <a:endParaRPr/>
                    </a:p>
                  </a:txBody>
                  <a:tcPr marT="9144" marB="9144" marR="50800" marL="50800">
                    <a:solidFill>
                      <a:srgbClr val="F5E8D8"/>
                    </a:solidFill>
                  </a:tcPr>
                </a:tc>
              </a:tr>
            </a:tbl>
          </a:graphicData>
        </a:graphic>
      </p:graphicFrame>
      <p:sp>
        <p:nvSpPr>
          <p:cNvPr id="154" name="Google Shape;154;p14"/>
          <p:cNvSpPr/>
          <p:nvPr/>
        </p:nvSpPr>
        <p:spPr>
          <a:xfrm>
            <a:off x="0" y="6583680"/>
            <a:ext cx="12161520" cy="274320"/>
          </a:xfrm>
          <a:prstGeom prst="rect">
            <a:avLst/>
          </a:prstGeom>
          <a:solidFill>
            <a:srgbClr val="3E2C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4"/>
          <p:cNvSpPr txBox="1"/>
          <p:nvPr/>
        </p:nvSpPr>
        <p:spPr>
          <a:xfrm>
            <a:off x="0" y="6583680"/>
            <a:ext cx="121615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38100" spcFirstLastPara="1" rIns="381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CFC2B4"/>
                </a:solidFill>
                <a:latin typeface="Calibri"/>
                <a:ea typeface="Calibri"/>
                <a:cs typeface="Calibri"/>
                <a:sym typeface="Calibri"/>
              </a:rPr>
              <a:t>CONFIDENTIAL</a:t>
            </a:r>
            <a:endParaRPr/>
          </a:p>
        </p:txBody>
      </p:sp>
      <p:pic>
        <p:nvPicPr>
          <p:cNvPr id="158" name="Picture 157" descr="chart_slide1_monthly_cfr_otd_oti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20" y="3163824"/>
            <a:ext cx="6263640" cy="3246120"/>
          </a:xfrm>
          <a:prstGeom prst="rect">
            <a:avLst/>
          </a:prstGeom>
        </p:spPr>
      </p:pic>
      <p:sp>
        <p:nvSpPr>
          <p:cNvPr id="157" name="TextBox 156"/>
          <p:cNvSpPr txBox="1"/>
          <p:nvPr/>
        </p:nvSpPr>
        <p:spPr>
          <a:xfrm>
            <a:off x="6812280" y="5486400"/>
            <a:ext cx="507492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1">
                <a:solidFill>
                  <a:srgbClr val="3E2A1A"/>
                </a:solidFill>
                <a:latin typeface="Calibri"/>
              </a:rPr>
              <a:t>WHAT MOVED — Jun final OTD 89.2% (66/74) · Jul MTD 5/5 · assessed base widened 180→273 (see method note below), so OTD moved from 67.2% to 75.8% on a broader, more accurate sample — not a pure operational gain.</a:t>
            </a:r>
          </a:p>
          <a:p>
            <a:r>
              <a:rPr sz="750" b="0">
                <a:solidFill>
                  <a:srgbClr val="6B5D52"/>
                </a:solidFill>
                <a:latin typeface="Calibri"/>
              </a:rPr>
              <a:t>Method note: los 87 pedidos del master sheet ahora matchean a Outbound vía SO# (antes quedaban fuera) — por eso assessed subió de 180 a 273 y OTD de 67.2% a 75.8%; no es mejora operativa pura.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