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</p:sldIdLst>
  <p:sldSz cy="6858000" cx="1219167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" name="Google Shape;196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13"/>
          <p:cNvSpPr/>
          <p:nvPr/>
        </p:nvSpPr>
        <p:spPr>
          <a:xfrm>
            <a:off x="0" y="0"/>
            <a:ext cx="12191695" cy="310896"/>
          </a:xfrm>
          <a:prstGeom prst="rect">
            <a:avLst/>
          </a:prstGeom>
          <a:solidFill>
            <a:srgbClr val="3E2A1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13"/>
          <p:cNvSpPr/>
          <p:nvPr/>
        </p:nvSpPr>
        <p:spPr>
          <a:xfrm>
            <a:off x="0" y="310896"/>
            <a:ext cx="12191695" cy="41148"/>
          </a:xfrm>
          <a:prstGeom prst="rect">
            <a:avLst/>
          </a:prstGeom>
          <a:solidFill>
            <a:srgbClr val="C9551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13"/>
          <p:cNvSpPr txBox="1"/>
          <p:nvPr/>
        </p:nvSpPr>
        <p:spPr>
          <a:xfrm>
            <a:off x="457200" y="54864"/>
            <a:ext cx="73152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Rip Van  |  Supply Chain Analytics  |  Jul 6, 2026</a:t>
            </a:r>
            <a:endParaRPr/>
          </a:p>
        </p:txBody>
      </p:sp>
      <p:sp>
        <p:nvSpPr>
          <p:cNvPr id="88" name="Google Shape;88;p13"/>
          <p:cNvSpPr txBox="1"/>
          <p:nvPr/>
        </p:nvSpPr>
        <p:spPr>
          <a:xfrm>
            <a:off x="4572000" y="54864"/>
            <a:ext cx="7159752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00" u="none" cap="none" strike="noStrike">
                <a:solidFill>
                  <a:srgbClr val="E8D9CC"/>
                </a:solidFill>
                <a:latin typeface="Calibri"/>
                <a:ea typeface="Calibri"/>
                <a:cs typeface="Calibri"/>
                <a:sym typeface="Calibri"/>
              </a:rPr>
              <a:t>Confidential — Internal Use Only   |   1 / 2</a:t>
            </a:r>
            <a:endParaRPr/>
          </a:p>
        </p:txBody>
      </p:sp>
      <p:sp>
        <p:nvSpPr>
          <p:cNvPr id="89" name="Google Shape;89;p13"/>
          <p:cNvSpPr txBox="1"/>
          <p:nvPr/>
        </p:nvSpPr>
        <p:spPr>
          <a:xfrm>
            <a:off x="457200" y="502920"/>
            <a:ext cx="11338560" cy="502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00" u="none" cap="none" strike="noStrike">
                <a:solidFill>
                  <a:srgbClr val="3E2A1A"/>
                </a:solidFill>
                <a:latin typeface="Calibri"/>
                <a:ea typeface="Calibri"/>
                <a:cs typeface="Calibri"/>
                <a:sym typeface="Calibri"/>
              </a:rPr>
              <a:t>Case Fill Rate: Both Levels vs. 95% Target</a:t>
            </a:r>
            <a:endParaRPr/>
          </a:p>
        </p:txBody>
      </p:sp>
      <p:sp>
        <p:nvSpPr>
          <p:cNvPr id="90" name="Google Shape;90;p13"/>
          <p:cNvSpPr txBox="1"/>
          <p:nvPr/>
        </p:nvSpPr>
        <p:spPr>
          <a:xfrm>
            <a:off x="457200" y="1060704"/>
            <a:ext cx="1133856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5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L1 (Rip Van → Dot Foods)  ·  L2 (Dot Foods → End Customer)   |   Window: Jan 1 - Jul 5, 2026 (closed months locked)   |   Target &gt;= 95%</a:t>
            </a:r>
            <a:endParaRPr/>
          </a:p>
        </p:txBody>
      </p:sp>
      <p:sp>
        <p:nvSpPr>
          <p:cNvPr id="91" name="Google Shape;91;p13"/>
          <p:cNvSpPr/>
          <p:nvPr/>
        </p:nvSpPr>
        <p:spPr>
          <a:xfrm>
            <a:off x="457200" y="1444752"/>
            <a:ext cx="5532120" cy="1188720"/>
          </a:xfrm>
          <a:prstGeom prst="roundRect">
            <a:avLst>
              <a:gd fmla="val 5000" name="adj"/>
            </a:avLst>
          </a:prstGeom>
          <a:solidFill>
            <a:srgbClr val="FFFFFF"/>
          </a:solidFill>
          <a:ln cap="flat" cmpd="sng" w="12700">
            <a:solidFill>
              <a:srgbClr val="D7D9DD"/>
            </a:solidFill>
            <a:prstDash val="solid"/>
            <a:round/>
            <a:headEnd len="sm" w="sm" type="none"/>
            <a:tailEnd len="sm" w="sm" type="none"/>
          </a:ln>
          <a:effectLst>
            <a:outerShdw blurRad="45000" rotWithShape="0" dir="5400000" dist="22000">
              <a:srgbClr val="9A9A9A">
                <a:alpha val="4196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13"/>
          <p:cNvSpPr/>
          <p:nvPr/>
        </p:nvSpPr>
        <p:spPr>
          <a:xfrm>
            <a:off x="457200" y="1444752"/>
            <a:ext cx="5532120" cy="365760"/>
          </a:xfrm>
          <a:prstGeom prst="roundRect">
            <a:avLst>
              <a:gd fmla="val 5000" name="adj"/>
            </a:avLst>
          </a:prstGeom>
          <a:solidFill>
            <a:srgbClr val="3E2A1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13"/>
          <p:cNvSpPr/>
          <p:nvPr/>
        </p:nvSpPr>
        <p:spPr>
          <a:xfrm>
            <a:off x="457200" y="1700784"/>
            <a:ext cx="5532120" cy="109728"/>
          </a:xfrm>
          <a:prstGeom prst="rect">
            <a:avLst/>
          </a:prstGeom>
          <a:solidFill>
            <a:srgbClr val="3E2A1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13"/>
          <p:cNvSpPr txBox="1"/>
          <p:nvPr/>
        </p:nvSpPr>
        <p:spPr>
          <a:xfrm>
            <a:off x="713232" y="1444752"/>
            <a:ext cx="507492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L1  ·  Rip Van → Dot Foods</a:t>
            </a:r>
            <a:endParaRPr/>
          </a:p>
        </p:txBody>
      </p:sp>
      <p:sp>
        <p:nvSpPr>
          <p:cNvPr id="95" name="Google Shape;95;p13"/>
          <p:cNvSpPr txBox="1"/>
          <p:nvPr/>
        </p:nvSpPr>
        <p:spPr>
          <a:xfrm>
            <a:off x="594360" y="1956816"/>
            <a:ext cx="1314450" cy="3657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00" u="none" cap="none" strike="noStrike">
                <a:solidFill>
                  <a:srgbClr val="2E7D32"/>
                </a:solidFill>
                <a:latin typeface="Calibri"/>
                <a:ea typeface="Calibri"/>
                <a:cs typeface="Calibri"/>
                <a:sym typeface="Calibri"/>
              </a:rPr>
              <a:t>95.7%</a:t>
            </a:r>
            <a:endParaRPr/>
          </a:p>
        </p:txBody>
      </p:sp>
      <p:sp>
        <p:nvSpPr>
          <p:cNvPr id="96" name="Google Shape;96;p13"/>
          <p:cNvSpPr txBox="1"/>
          <p:nvPr/>
        </p:nvSpPr>
        <p:spPr>
          <a:xfrm>
            <a:off x="594360" y="2359152"/>
            <a:ext cx="1314450" cy="2011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5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CFR (JAN-JUN)</a:t>
            </a:r>
            <a:endParaRPr/>
          </a:p>
        </p:txBody>
      </p:sp>
      <p:sp>
        <p:nvSpPr>
          <p:cNvPr id="97" name="Google Shape;97;p13"/>
          <p:cNvSpPr txBox="1"/>
          <p:nvPr/>
        </p:nvSpPr>
        <p:spPr>
          <a:xfrm>
            <a:off x="1908810" y="1956816"/>
            <a:ext cx="1314450" cy="3657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00" u="none" cap="none" strike="noStrike">
                <a:solidFill>
                  <a:srgbClr val="1F2A37"/>
                </a:solidFill>
                <a:latin typeface="Calibri"/>
                <a:ea typeface="Calibri"/>
                <a:cs typeface="Calibri"/>
                <a:sym typeface="Calibri"/>
              </a:rPr>
              <a:t>58,683</a:t>
            </a:r>
            <a:endParaRPr/>
          </a:p>
        </p:txBody>
      </p:sp>
      <p:sp>
        <p:nvSpPr>
          <p:cNvPr id="98" name="Google Shape;98;p13"/>
          <p:cNvSpPr txBox="1"/>
          <p:nvPr/>
        </p:nvSpPr>
        <p:spPr>
          <a:xfrm>
            <a:off x="1908810" y="2359152"/>
            <a:ext cx="1314450" cy="2011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5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EACHES ORDERED</a:t>
            </a:r>
            <a:endParaRPr/>
          </a:p>
        </p:txBody>
      </p:sp>
      <p:sp>
        <p:nvSpPr>
          <p:cNvPr id="99" name="Google Shape;99;p13"/>
          <p:cNvSpPr txBox="1"/>
          <p:nvPr/>
        </p:nvSpPr>
        <p:spPr>
          <a:xfrm>
            <a:off x="3223260" y="1956816"/>
            <a:ext cx="1314450" cy="3657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00" u="none" cap="none" strike="noStrike">
                <a:solidFill>
                  <a:srgbClr val="1F2A37"/>
                </a:solidFill>
                <a:latin typeface="Calibri"/>
                <a:ea typeface="Calibri"/>
                <a:cs typeface="Calibri"/>
                <a:sym typeface="Calibri"/>
              </a:rPr>
              <a:t>56,173</a:t>
            </a:r>
            <a:endParaRPr/>
          </a:p>
        </p:txBody>
      </p:sp>
      <p:sp>
        <p:nvSpPr>
          <p:cNvPr id="100" name="Google Shape;100;p13"/>
          <p:cNvSpPr txBox="1"/>
          <p:nvPr/>
        </p:nvSpPr>
        <p:spPr>
          <a:xfrm>
            <a:off x="3223260" y="2359152"/>
            <a:ext cx="1314450" cy="2011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5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EACHES SHIPPED</a:t>
            </a:r>
            <a:endParaRPr/>
          </a:p>
        </p:txBody>
      </p:sp>
      <p:sp>
        <p:nvSpPr>
          <p:cNvPr id="101" name="Google Shape;101;p13"/>
          <p:cNvSpPr txBox="1"/>
          <p:nvPr/>
        </p:nvSpPr>
        <p:spPr>
          <a:xfrm>
            <a:off x="4537710" y="1956816"/>
            <a:ext cx="1314450" cy="3657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00" u="none" cap="none" strike="noStrike">
                <a:solidFill>
                  <a:srgbClr val="1F2A37"/>
                </a:solidFill>
                <a:latin typeface="Calibri"/>
                <a:ea typeface="Calibri"/>
                <a:cs typeface="Calibri"/>
                <a:sym typeface="Calibri"/>
              </a:rPr>
              <a:t>2,510</a:t>
            </a:r>
            <a:endParaRPr/>
          </a:p>
        </p:txBody>
      </p:sp>
      <p:sp>
        <p:nvSpPr>
          <p:cNvPr id="102" name="Google Shape;102;p13"/>
          <p:cNvSpPr txBox="1"/>
          <p:nvPr/>
        </p:nvSpPr>
        <p:spPr>
          <a:xfrm>
            <a:off x="4537710" y="2359152"/>
            <a:ext cx="1314450" cy="2011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5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EACHES SHORT</a:t>
            </a:r>
            <a:endParaRPr/>
          </a:p>
        </p:txBody>
      </p:sp>
      <p:sp>
        <p:nvSpPr>
          <p:cNvPr id="103" name="Google Shape;103;p13"/>
          <p:cNvSpPr/>
          <p:nvPr/>
        </p:nvSpPr>
        <p:spPr>
          <a:xfrm>
            <a:off x="6199632" y="1444752"/>
            <a:ext cx="5532120" cy="1188720"/>
          </a:xfrm>
          <a:prstGeom prst="roundRect">
            <a:avLst>
              <a:gd fmla="val 5000" name="adj"/>
            </a:avLst>
          </a:prstGeom>
          <a:solidFill>
            <a:srgbClr val="FFFFFF"/>
          </a:solidFill>
          <a:ln cap="flat" cmpd="sng" w="12700">
            <a:solidFill>
              <a:srgbClr val="D7D9DD"/>
            </a:solidFill>
            <a:prstDash val="solid"/>
            <a:round/>
            <a:headEnd len="sm" w="sm" type="none"/>
            <a:tailEnd len="sm" w="sm" type="none"/>
          </a:ln>
          <a:effectLst>
            <a:outerShdw blurRad="45000" rotWithShape="0" dir="5400000" dist="22000">
              <a:srgbClr val="9A9A9A">
                <a:alpha val="4196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3"/>
          <p:cNvSpPr/>
          <p:nvPr/>
        </p:nvSpPr>
        <p:spPr>
          <a:xfrm>
            <a:off x="6199632" y="1444752"/>
            <a:ext cx="5532120" cy="365760"/>
          </a:xfrm>
          <a:prstGeom prst="roundRect">
            <a:avLst>
              <a:gd fmla="val 5000" name="adj"/>
            </a:avLst>
          </a:prstGeom>
          <a:solidFill>
            <a:srgbClr val="C9551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13"/>
          <p:cNvSpPr/>
          <p:nvPr/>
        </p:nvSpPr>
        <p:spPr>
          <a:xfrm>
            <a:off x="6199632" y="1700784"/>
            <a:ext cx="5532120" cy="109728"/>
          </a:xfrm>
          <a:prstGeom prst="rect">
            <a:avLst/>
          </a:prstGeom>
          <a:solidFill>
            <a:srgbClr val="C9551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13"/>
          <p:cNvSpPr txBox="1"/>
          <p:nvPr/>
        </p:nvSpPr>
        <p:spPr>
          <a:xfrm>
            <a:off x="6455664" y="1444752"/>
            <a:ext cx="507492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L2  ·  Dot Foods → End Customer</a:t>
            </a:r>
            <a:endParaRPr/>
          </a:p>
        </p:txBody>
      </p:sp>
      <p:sp>
        <p:nvSpPr>
          <p:cNvPr id="107" name="Google Shape;107;p13"/>
          <p:cNvSpPr txBox="1"/>
          <p:nvPr/>
        </p:nvSpPr>
        <p:spPr>
          <a:xfrm>
            <a:off x="6336792" y="1956816"/>
            <a:ext cx="1314450" cy="3657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00" u="none" cap="none" strike="noStrike">
                <a:solidFill>
                  <a:srgbClr val="DC2626"/>
                </a:solidFill>
                <a:latin typeface="Calibri"/>
                <a:ea typeface="Calibri"/>
                <a:cs typeface="Calibri"/>
                <a:sym typeface="Calibri"/>
              </a:rPr>
              <a:t>88.0%</a:t>
            </a:r>
            <a:endParaRPr/>
          </a:p>
        </p:txBody>
      </p:sp>
      <p:sp>
        <p:nvSpPr>
          <p:cNvPr id="108" name="Google Shape;108;p13"/>
          <p:cNvSpPr txBox="1"/>
          <p:nvPr/>
        </p:nvSpPr>
        <p:spPr>
          <a:xfrm>
            <a:off x="6336792" y="2359152"/>
            <a:ext cx="1314450" cy="2011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5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CFR (FEB-JUL wk1)</a:t>
            </a:r>
            <a:endParaRPr/>
          </a:p>
        </p:txBody>
      </p:sp>
      <p:sp>
        <p:nvSpPr>
          <p:cNvPr id="109" name="Google Shape;109;p13"/>
          <p:cNvSpPr txBox="1"/>
          <p:nvPr/>
        </p:nvSpPr>
        <p:spPr>
          <a:xfrm>
            <a:off x="7651242" y="1956816"/>
            <a:ext cx="1314450" cy="3657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00" u="none" cap="none" strike="noStrike">
                <a:solidFill>
                  <a:srgbClr val="1F2A37"/>
                </a:solidFill>
                <a:latin typeface="Calibri"/>
                <a:ea typeface="Calibri"/>
                <a:cs typeface="Calibri"/>
                <a:sym typeface="Calibri"/>
              </a:rPr>
              <a:t>100,665</a:t>
            </a:r>
            <a:endParaRPr/>
          </a:p>
        </p:txBody>
      </p:sp>
      <p:sp>
        <p:nvSpPr>
          <p:cNvPr id="110" name="Google Shape;110;p13"/>
          <p:cNvSpPr txBox="1"/>
          <p:nvPr/>
        </p:nvSpPr>
        <p:spPr>
          <a:xfrm>
            <a:off x="7651242" y="2359152"/>
            <a:ext cx="1314450" cy="2011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5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EACHES ORDERED</a:t>
            </a:r>
            <a:endParaRPr/>
          </a:p>
        </p:txBody>
      </p:sp>
      <p:sp>
        <p:nvSpPr>
          <p:cNvPr id="111" name="Google Shape;111;p13"/>
          <p:cNvSpPr txBox="1"/>
          <p:nvPr/>
        </p:nvSpPr>
        <p:spPr>
          <a:xfrm>
            <a:off x="8965692" y="1956816"/>
            <a:ext cx="1314450" cy="3657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00" u="none" cap="none" strike="noStrike">
                <a:solidFill>
                  <a:srgbClr val="1F2A37"/>
                </a:solidFill>
                <a:latin typeface="Calibri"/>
                <a:ea typeface="Calibri"/>
                <a:cs typeface="Calibri"/>
                <a:sym typeface="Calibri"/>
              </a:rPr>
              <a:t>88,633</a:t>
            </a:r>
            <a:endParaRPr/>
          </a:p>
        </p:txBody>
      </p:sp>
      <p:sp>
        <p:nvSpPr>
          <p:cNvPr id="112" name="Google Shape;112;p13"/>
          <p:cNvSpPr txBox="1"/>
          <p:nvPr/>
        </p:nvSpPr>
        <p:spPr>
          <a:xfrm>
            <a:off x="8965692" y="2359152"/>
            <a:ext cx="1314450" cy="2011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5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EACHES RECEIVED</a:t>
            </a:r>
            <a:endParaRPr/>
          </a:p>
        </p:txBody>
      </p:sp>
      <p:sp>
        <p:nvSpPr>
          <p:cNvPr id="113" name="Google Shape;113;p13"/>
          <p:cNvSpPr txBox="1"/>
          <p:nvPr/>
        </p:nvSpPr>
        <p:spPr>
          <a:xfrm>
            <a:off x="10280142" y="1956816"/>
            <a:ext cx="1314450" cy="3657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00" u="none" cap="none" strike="noStrike">
                <a:solidFill>
                  <a:srgbClr val="DC2626"/>
                </a:solidFill>
                <a:latin typeface="Calibri"/>
                <a:ea typeface="Calibri"/>
                <a:cs typeface="Calibri"/>
                <a:sym typeface="Calibri"/>
              </a:rPr>
              <a:t>12,032</a:t>
            </a:r>
            <a:endParaRPr/>
          </a:p>
        </p:txBody>
      </p:sp>
      <p:sp>
        <p:nvSpPr>
          <p:cNvPr id="114" name="Google Shape;114;p13"/>
          <p:cNvSpPr txBox="1"/>
          <p:nvPr/>
        </p:nvSpPr>
        <p:spPr>
          <a:xfrm>
            <a:off x="10280142" y="2359152"/>
            <a:ext cx="1314450" cy="2011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5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EACHES SHORT</a:t>
            </a:r>
            <a:endParaRPr/>
          </a:p>
        </p:txBody>
      </p:sp>
      <p:sp>
        <p:nvSpPr>
          <p:cNvPr id="115" name="Google Shape;115;p13"/>
          <p:cNvSpPr/>
          <p:nvPr/>
        </p:nvSpPr>
        <p:spPr>
          <a:xfrm>
            <a:off x="457200" y="2852928"/>
            <a:ext cx="6720840" cy="3456432"/>
          </a:xfrm>
          <a:prstGeom prst="roundRect">
            <a:avLst>
              <a:gd fmla="val 3500" name="adj"/>
            </a:avLst>
          </a:prstGeom>
          <a:solidFill>
            <a:srgbClr val="FFFFFF"/>
          </a:solidFill>
          <a:ln cap="flat" cmpd="sng" w="12700">
            <a:solidFill>
              <a:srgbClr val="D7D9DD"/>
            </a:solidFill>
            <a:prstDash val="solid"/>
            <a:round/>
            <a:headEnd len="sm" w="sm" type="none"/>
            <a:tailEnd len="sm" w="sm" type="none"/>
          </a:ln>
          <a:effectLst>
            <a:outerShdw blurRad="45000" rotWithShape="0" dir="5400000" dist="22000">
              <a:srgbClr val="9A9A9A">
                <a:alpha val="4196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13"/>
          <p:cNvSpPr txBox="1"/>
          <p:nvPr/>
        </p:nvSpPr>
        <p:spPr>
          <a:xfrm>
            <a:off x="713232" y="2999232"/>
            <a:ext cx="6263640" cy="2560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00" u="none" cap="none" strike="noStrike">
                <a:solidFill>
                  <a:srgbClr val="1F2A37"/>
                </a:solidFill>
                <a:latin typeface="Calibri"/>
                <a:ea typeface="Calibri"/>
                <a:cs typeface="Calibri"/>
                <a:sym typeface="Calibri"/>
              </a:rPr>
              <a:t>Monthly CFR — L1 vs. L2 vs. 95% Target</a:t>
            </a:r>
            <a:endParaRPr/>
          </a:p>
        </p:txBody>
      </p:sp>
      <p:sp>
        <p:nvSpPr>
          <p:cNvPr id="117" name="Google Shape;117;p13"/>
          <p:cNvSpPr txBox="1"/>
          <p:nvPr/>
        </p:nvSpPr>
        <p:spPr>
          <a:xfrm>
            <a:off x="713232" y="3273552"/>
            <a:ext cx="6263640" cy="38404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L1: UNIS Outbound by ship date (Dot, shipped lines), Jan-Jun. L2: Sales History thru Jul 5/26 (Feb-May locked; Jun FINAL 94.6%; Jul wk1 97.4% not charted, YTD only). Brown = L1, Orange = L2.</a:t>
            </a:r>
            <a:endParaRPr/>
          </a:p>
        </p:txBody>
      </p:sp>
      <p:sp>
        <p:nvSpPr>
          <p:cNvPr id="162" name="Google Shape;162;p13"/>
          <p:cNvSpPr txBox="1"/>
          <p:nvPr/>
        </p:nvSpPr>
        <p:spPr>
          <a:xfrm>
            <a:off x="7360920" y="2889504"/>
            <a:ext cx="4370832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00" u="none" cap="none" strike="noStrike">
                <a:solidFill>
                  <a:srgbClr val="1F2A37"/>
                </a:solidFill>
                <a:latin typeface="Calibri"/>
                <a:ea typeface="Calibri"/>
                <a:cs typeface="Calibri"/>
                <a:sym typeface="Calibri"/>
              </a:rPr>
              <a:t>Top 5 Worst Customers (L2)</a:t>
            </a:r>
            <a:endParaRPr/>
          </a:p>
        </p:txBody>
      </p:sp>
      <p:sp>
        <p:nvSpPr>
          <p:cNvPr id="163" name="Google Shape;163;p13"/>
          <p:cNvSpPr txBox="1"/>
          <p:nvPr/>
        </p:nvSpPr>
        <p:spPr>
          <a:xfrm>
            <a:off x="7360920" y="3163824"/>
            <a:ext cx="4370832" cy="2011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Lowest fill-rate customers, June. Min 100 cs ord.</a:t>
            </a:r>
            <a:endParaRPr/>
          </a:p>
        </p:txBody>
      </p:sp>
      <p:sp>
        <p:nvSpPr>
          <p:cNvPr id="164" name="Google Shape;164;p13"/>
          <p:cNvSpPr/>
          <p:nvPr/>
        </p:nvSpPr>
        <p:spPr>
          <a:xfrm>
            <a:off x="7360920" y="3438144"/>
            <a:ext cx="4370832" cy="292608"/>
          </a:xfrm>
          <a:prstGeom prst="rect">
            <a:avLst/>
          </a:prstGeom>
          <a:solidFill>
            <a:srgbClr val="3E2A1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13"/>
          <p:cNvSpPr txBox="1"/>
          <p:nvPr/>
        </p:nvSpPr>
        <p:spPr>
          <a:xfrm>
            <a:off x="7452360" y="3483864"/>
            <a:ext cx="1865376" cy="2011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Customer (Dot DC)</a:t>
            </a:r>
            <a:endParaRPr/>
          </a:p>
        </p:txBody>
      </p:sp>
      <p:sp>
        <p:nvSpPr>
          <p:cNvPr id="166" name="Google Shape;166;p13"/>
          <p:cNvSpPr txBox="1"/>
          <p:nvPr/>
        </p:nvSpPr>
        <p:spPr>
          <a:xfrm>
            <a:off x="9445752" y="3483864"/>
            <a:ext cx="585216" cy="2011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Ord</a:t>
            </a:r>
            <a:endParaRPr/>
          </a:p>
        </p:txBody>
      </p:sp>
      <p:sp>
        <p:nvSpPr>
          <p:cNvPr id="167" name="Google Shape;167;p13"/>
          <p:cNvSpPr txBox="1"/>
          <p:nvPr/>
        </p:nvSpPr>
        <p:spPr>
          <a:xfrm>
            <a:off x="10158984" y="3483864"/>
            <a:ext cx="621792" cy="2011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Recv</a:t>
            </a:r>
            <a:endParaRPr/>
          </a:p>
        </p:txBody>
      </p:sp>
      <p:sp>
        <p:nvSpPr>
          <p:cNvPr id="168" name="Google Shape;168;p13"/>
          <p:cNvSpPr txBox="1"/>
          <p:nvPr/>
        </p:nvSpPr>
        <p:spPr>
          <a:xfrm>
            <a:off x="10908792" y="3483864"/>
            <a:ext cx="786384" cy="2011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Fill %</a:t>
            </a:r>
            <a:endParaRPr/>
          </a:p>
        </p:txBody>
      </p:sp>
      <p:sp>
        <p:nvSpPr>
          <p:cNvPr id="169" name="Google Shape;169;p13"/>
          <p:cNvSpPr/>
          <p:nvPr/>
        </p:nvSpPr>
        <p:spPr>
          <a:xfrm>
            <a:off x="7360920" y="3730752"/>
            <a:ext cx="4370832" cy="420624"/>
          </a:xfrm>
          <a:prstGeom prst="rect">
            <a:avLst/>
          </a:prstGeom>
          <a:solidFill>
            <a:srgbClr val="F3F4F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13"/>
          <p:cNvSpPr txBox="1"/>
          <p:nvPr/>
        </p:nvSpPr>
        <p:spPr>
          <a:xfrm>
            <a:off x="7452360" y="3822191"/>
            <a:ext cx="1865376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00" u="none" cap="none" strike="noStrike">
                <a:solidFill>
                  <a:srgbClr val="1F2A37"/>
                </a:solidFill>
                <a:latin typeface="Calibri"/>
                <a:ea typeface="Calibri"/>
                <a:cs typeface="Calibri"/>
                <a:sym typeface="Calibri"/>
              </a:rPr>
              <a:t>Vistar – New England</a:t>
            </a:r>
            <a:endParaRPr/>
          </a:p>
        </p:txBody>
      </p:sp>
      <p:sp>
        <p:nvSpPr>
          <p:cNvPr id="171" name="Google Shape;171;p13"/>
          <p:cNvSpPr txBox="1"/>
          <p:nvPr/>
        </p:nvSpPr>
        <p:spPr>
          <a:xfrm>
            <a:off x="9445752" y="3822191"/>
            <a:ext cx="585216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0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186</a:t>
            </a:r>
            <a:endParaRPr/>
          </a:p>
        </p:txBody>
      </p:sp>
      <p:sp>
        <p:nvSpPr>
          <p:cNvPr id="172" name="Google Shape;172;p13"/>
          <p:cNvSpPr txBox="1"/>
          <p:nvPr/>
        </p:nvSpPr>
        <p:spPr>
          <a:xfrm>
            <a:off x="10158984" y="3822191"/>
            <a:ext cx="621792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0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155</a:t>
            </a:r>
            <a:endParaRPr/>
          </a:p>
        </p:txBody>
      </p:sp>
      <p:sp>
        <p:nvSpPr>
          <p:cNvPr id="173" name="Google Shape;173;p13"/>
          <p:cNvSpPr txBox="1"/>
          <p:nvPr/>
        </p:nvSpPr>
        <p:spPr>
          <a:xfrm>
            <a:off x="10908792" y="3822191"/>
            <a:ext cx="786384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00" u="none" cap="none" strike="noStrike">
                <a:solidFill>
                  <a:srgbClr val="DC2626"/>
                </a:solidFill>
                <a:latin typeface="Calibri"/>
                <a:ea typeface="Calibri"/>
                <a:cs typeface="Calibri"/>
                <a:sym typeface="Calibri"/>
              </a:rPr>
              <a:t>83.3%</a:t>
            </a:r>
            <a:endParaRPr/>
          </a:p>
        </p:txBody>
      </p:sp>
      <p:sp>
        <p:nvSpPr>
          <p:cNvPr id="174" name="Google Shape;174;p13"/>
          <p:cNvSpPr txBox="1"/>
          <p:nvPr/>
        </p:nvSpPr>
        <p:spPr>
          <a:xfrm>
            <a:off x="7452360" y="4242816"/>
            <a:ext cx="1865376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00" u="none" cap="none" strike="noStrike">
                <a:solidFill>
                  <a:srgbClr val="1F2A37"/>
                </a:solidFill>
                <a:latin typeface="Calibri"/>
                <a:ea typeface="Calibri"/>
                <a:cs typeface="Calibri"/>
                <a:sym typeface="Calibri"/>
              </a:rPr>
              <a:t>Vistar – Northwest</a:t>
            </a:r>
            <a:endParaRPr/>
          </a:p>
        </p:txBody>
      </p:sp>
      <p:sp>
        <p:nvSpPr>
          <p:cNvPr id="175" name="Google Shape;175;p13"/>
          <p:cNvSpPr txBox="1"/>
          <p:nvPr/>
        </p:nvSpPr>
        <p:spPr>
          <a:xfrm>
            <a:off x="9445752" y="4242816"/>
            <a:ext cx="585216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0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269</a:t>
            </a:r>
            <a:endParaRPr/>
          </a:p>
        </p:txBody>
      </p:sp>
      <p:sp>
        <p:nvSpPr>
          <p:cNvPr id="176" name="Google Shape;176;p13"/>
          <p:cNvSpPr txBox="1"/>
          <p:nvPr/>
        </p:nvSpPr>
        <p:spPr>
          <a:xfrm>
            <a:off x="10158984" y="4242816"/>
            <a:ext cx="621792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0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229</a:t>
            </a:r>
            <a:endParaRPr/>
          </a:p>
        </p:txBody>
      </p:sp>
      <p:sp>
        <p:nvSpPr>
          <p:cNvPr id="177" name="Google Shape;177;p13"/>
          <p:cNvSpPr txBox="1"/>
          <p:nvPr/>
        </p:nvSpPr>
        <p:spPr>
          <a:xfrm>
            <a:off x="10908792" y="4242816"/>
            <a:ext cx="786384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00" u="none" cap="none" strike="noStrike">
                <a:solidFill>
                  <a:srgbClr val="DC2626"/>
                </a:solidFill>
                <a:latin typeface="Calibri"/>
                <a:ea typeface="Calibri"/>
                <a:cs typeface="Calibri"/>
                <a:sym typeface="Calibri"/>
              </a:rPr>
              <a:t>85.1%</a:t>
            </a:r>
            <a:endParaRPr/>
          </a:p>
        </p:txBody>
      </p:sp>
      <p:sp>
        <p:nvSpPr>
          <p:cNvPr id="178" name="Google Shape;178;p13"/>
          <p:cNvSpPr/>
          <p:nvPr/>
        </p:nvSpPr>
        <p:spPr>
          <a:xfrm>
            <a:off x="7360920" y="4572000"/>
            <a:ext cx="4370832" cy="420624"/>
          </a:xfrm>
          <a:prstGeom prst="rect">
            <a:avLst/>
          </a:prstGeom>
          <a:solidFill>
            <a:srgbClr val="F3F4F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13"/>
          <p:cNvSpPr txBox="1"/>
          <p:nvPr/>
        </p:nvSpPr>
        <p:spPr>
          <a:xfrm>
            <a:off x="7452360" y="4663440"/>
            <a:ext cx="1865376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00" u="none" cap="none" strike="noStrike">
                <a:solidFill>
                  <a:srgbClr val="1F2A37"/>
                </a:solidFill>
                <a:latin typeface="Calibri"/>
                <a:ea typeface="Calibri"/>
                <a:cs typeface="Calibri"/>
                <a:sym typeface="Calibri"/>
              </a:rPr>
              <a:t>Vistar – Retail Central</a:t>
            </a:r>
            <a:endParaRPr/>
          </a:p>
        </p:txBody>
      </p:sp>
      <p:sp>
        <p:nvSpPr>
          <p:cNvPr id="180" name="Google Shape;180;p13"/>
          <p:cNvSpPr txBox="1"/>
          <p:nvPr/>
        </p:nvSpPr>
        <p:spPr>
          <a:xfrm>
            <a:off x="9445752" y="4663440"/>
            <a:ext cx="585216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0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123</a:t>
            </a:r>
            <a:endParaRPr/>
          </a:p>
        </p:txBody>
      </p:sp>
      <p:sp>
        <p:nvSpPr>
          <p:cNvPr id="181" name="Google Shape;181;p13"/>
          <p:cNvSpPr txBox="1"/>
          <p:nvPr/>
        </p:nvSpPr>
        <p:spPr>
          <a:xfrm>
            <a:off x="10158984" y="4663440"/>
            <a:ext cx="621792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0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112</a:t>
            </a:r>
            <a:endParaRPr/>
          </a:p>
        </p:txBody>
      </p:sp>
      <p:sp>
        <p:nvSpPr>
          <p:cNvPr id="182" name="Google Shape;182;p13"/>
          <p:cNvSpPr txBox="1"/>
          <p:nvPr/>
        </p:nvSpPr>
        <p:spPr>
          <a:xfrm>
            <a:off x="10908792" y="4663440"/>
            <a:ext cx="786384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00" u="none" cap="none" strike="noStrike">
                <a:solidFill>
                  <a:srgbClr val="DC2626"/>
                </a:solidFill>
                <a:latin typeface="Calibri"/>
                <a:ea typeface="Calibri"/>
                <a:cs typeface="Calibri"/>
                <a:sym typeface="Calibri"/>
              </a:rPr>
              <a:t>91.1%</a:t>
            </a:r>
            <a:endParaRPr/>
          </a:p>
        </p:txBody>
      </p:sp>
      <p:sp>
        <p:nvSpPr>
          <p:cNvPr id="183" name="Google Shape;183;p13"/>
          <p:cNvSpPr txBox="1"/>
          <p:nvPr/>
        </p:nvSpPr>
        <p:spPr>
          <a:xfrm>
            <a:off x="7452360" y="5084064"/>
            <a:ext cx="1865376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00" u="none" cap="none" strike="noStrike">
                <a:solidFill>
                  <a:srgbClr val="1F2A37"/>
                </a:solidFill>
                <a:latin typeface="Calibri"/>
                <a:ea typeface="Calibri"/>
                <a:cs typeface="Calibri"/>
                <a:sym typeface="Calibri"/>
              </a:rPr>
              <a:t>QuikTrip / Belton</a:t>
            </a:r>
            <a:endParaRPr/>
          </a:p>
        </p:txBody>
      </p:sp>
      <p:sp>
        <p:nvSpPr>
          <p:cNvPr id="184" name="Google Shape;184;p13"/>
          <p:cNvSpPr txBox="1"/>
          <p:nvPr/>
        </p:nvSpPr>
        <p:spPr>
          <a:xfrm>
            <a:off x="9445752" y="5084064"/>
            <a:ext cx="585216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0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207</a:t>
            </a:r>
            <a:endParaRPr/>
          </a:p>
        </p:txBody>
      </p:sp>
      <p:sp>
        <p:nvSpPr>
          <p:cNvPr id="185" name="Google Shape;185;p13"/>
          <p:cNvSpPr txBox="1"/>
          <p:nvPr/>
        </p:nvSpPr>
        <p:spPr>
          <a:xfrm>
            <a:off x="10158984" y="5084064"/>
            <a:ext cx="621792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0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190</a:t>
            </a:r>
            <a:endParaRPr/>
          </a:p>
        </p:txBody>
      </p:sp>
      <p:sp>
        <p:nvSpPr>
          <p:cNvPr id="186" name="Google Shape;186;p13"/>
          <p:cNvSpPr txBox="1"/>
          <p:nvPr/>
        </p:nvSpPr>
        <p:spPr>
          <a:xfrm>
            <a:off x="10908792" y="5084064"/>
            <a:ext cx="786384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00" u="none" cap="none" strike="noStrike">
                <a:solidFill>
                  <a:srgbClr val="DC2626"/>
                </a:solidFill>
                <a:latin typeface="Calibri"/>
                <a:ea typeface="Calibri"/>
                <a:cs typeface="Calibri"/>
                <a:sym typeface="Calibri"/>
              </a:rPr>
              <a:t>91.8%</a:t>
            </a:r>
            <a:endParaRPr/>
          </a:p>
        </p:txBody>
      </p:sp>
      <p:sp>
        <p:nvSpPr>
          <p:cNvPr id="187" name="Google Shape;187;p13"/>
          <p:cNvSpPr/>
          <p:nvPr/>
        </p:nvSpPr>
        <p:spPr>
          <a:xfrm>
            <a:off x="7360920" y="5413248"/>
            <a:ext cx="4370832" cy="420624"/>
          </a:xfrm>
          <a:prstGeom prst="rect">
            <a:avLst/>
          </a:prstGeom>
          <a:solidFill>
            <a:srgbClr val="F3F4F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13"/>
          <p:cNvSpPr txBox="1"/>
          <p:nvPr/>
        </p:nvSpPr>
        <p:spPr>
          <a:xfrm>
            <a:off x="7452360" y="5504688"/>
            <a:ext cx="1865376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00" u="none" cap="none" strike="noStrike">
                <a:solidFill>
                  <a:srgbClr val="1F2A37"/>
                </a:solidFill>
                <a:latin typeface="Calibri"/>
                <a:ea typeface="Calibri"/>
                <a:cs typeface="Calibri"/>
                <a:sym typeface="Calibri"/>
              </a:rPr>
              <a:t>Sheetz Distribution NC</a:t>
            </a:r>
            <a:endParaRPr/>
          </a:p>
        </p:txBody>
      </p:sp>
      <p:sp>
        <p:nvSpPr>
          <p:cNvPr id="189" name="Google Shape;189;p13"/>
          <p:cNvSpPr txBox="1"/>
          <p:nvPr/>
        </p:nvSpPr>
        <p:spPr>
          <a:xfrm>
            <a:off x="9445752" y="5504688"/>
            <a:ext cx="585216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0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103</a:t>
            </a:r>
            <a:endParaRPr/>
          </a:p>
        </p:txBody>
      </p:sp>
      <p:sp>
        <p:nvSpPr>
          <p:cNvPr id="190" name="Google Shape;190;p13"/>
          <p:cNvSpPr txBox="1"/>
          <p:nvPr/>
        </p:nvSpPr>
        <p:spPr>
          <a:xfrm>
            <a:off x="10158984" y="5504688"/>
            <a:ext cx="621792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0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97</a:t>
            </a:r>
            <a:endParaRPr/>
          </a:p>
        </p:txBody>
      </p:sp>
      <p:sp>
        <p:nvSpPr>
          <p:cNvPr id="191" name="Google Shape;191;p13"/>
          <p:cNvSpPr txBox="1"/>
          <p:nvPr/>
        </p:nvSpPr>
        <p:spPr>
          <a:xfrm>
            <a:off x="10908792" y="5504688"/>
            <a:ext cx="786384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00" u="none" cap="none" strike="noStrike">
                <a:solidFill>
                  <a:srgbClr val="DC2626"/>
                </a:solidFill>
                <a:latin typeface="Calibri"/>
                <a:ea typeface="Calibri"/>
                <a:cs typeface="Calibri"/>
                <a:sym typeface="Calibri"/>
              </a:rPr>
              <a:t>94.2%</a:t>
            </a:r>
            <a:endParaRPr/>
          </a:p>
        </p:txBody>
      </p:sp>
      <p:sp>
        <p:nvSpPr>
          <p:cNvPr id="192" name="Google Shape;192;p13"/>
          <p:cNvSpPr/>
          <p:nvPr/>
        </p:nvSpPr>
        <p:spPr>
          <a:xfrm>
            <a:off x="7360920" y="3438144"/>
            <a:ext cx="4370832" cy="2395728"/>
          </a:xfrm>
          <a:prstGeom prst="rect">
            <a:avLst/>
          </a:prstGeom>
          <a:noFill/>
          <a:ln cap="flat" cmpd="sng" w="12700">
            <a:solidFill>
              <a:srgbClr val="D7D9D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13"/>
          <p:cNvSpPr txBox="1"/>
          <p:nvPr/>
        </p:nvSpPr>
        <p:spPr>
          <a:xfrm>
            <a:off x="457200" y="6510528"/>
            <a:ext cx="11338560" cy="2011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Source: L1 CFR now from UNIS "Shipped by Item" (Σ shipped / Σ ordered); prior tracker "case shorted" column under-counted shorts. Order−Shipped Qty by ship date thru Jun 28 2026 (Retailer='DOT FOODS, INC.'). L2 from Rip Van Sales History w/ Usages 6/28/2026 (Wk 14 = Jun 23–28).</a:t>
            </a:r>
            <a:endParaRPr/>
          </a:p>
        </p:txBody>
      </p:sp>
      <p:pic>
        <p:nvPicPr>
          <p:cNvPr id="194" name="Picture 193" descr="do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640" y="3611880"/>
            <a:ext cx="6565392" cy="269748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4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14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3E2A1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14"/>
          <p:cNvSpPr txBox="1"/>
          <p:nvPr/>
        </p:nvSpPr>
        <p:spPr>
          <a:xfrm>
            <a:off x="457200" y="256032"/>
            <a:ext cx="113385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1F2A37"/>
                </a:solidFill>
                <a:latin typeface="Calibri"/>
                <a:ea typeface="Calibri"/>
                <a:cs typeface="Calibri"/>
                <a:sym typeface="Calibri"/>
              </a:rPr>
              <a:t>Top Offenders — Shorted POs &amp; SKUs (L1) and Worst SKUs (L2)</a:t>
            </a:r>
            <a:endParaRPr/>
          </a:p>
        </p:txBody>
      </p:sp>
      <p:sp>
        <p:nvSpPr>
          <p:cNvPr id="201" name="Google Shape;201;p14"/>
          <p:cNvSpPr txBox="1"/>
          <p:nvPr/>
        </p:nvSpPr>
        <p:spPr>
          <a:xfrm>
            <a:off x="457200" y="731520"/>
            <a:ext cx="11338560" cy="2926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0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L1 (Rip Van -&gt; Dot Foods): POs &amp; SKUs shorted (Jan-Jun)   .   L2 (Dot Foods -&gt; End Customer): worst SKUs by Fill % (Jun)   .   Window: thru Jul 5, 2026</a:t>
            </a:r>
            <a:endParaRPr/>
          </a:p>
        </p:txBody>
      </p:sp>
      <p:sp>
        <p:nvSpPr>
          <p:cNvPr id="202" name="Google Shape;202;p14"/>
          <p:cNvSpPr/>
          <p:nvPr/>
        </p:nvSpPr>
        <p:spPr>
          <a:xfrm>
            <a:off x="457200" y="1115568"/>
            <a:ext cx="2715768" cy="868680"/>
          </a:xfrm>
          <a:prstGeom prst="roundRect">
            <a:avLst>
              <a:gd fmla="val 7000" name="adj"/>
            </a:avLst>
          </a:prstGeom>
          <a:solidFill>
            <a:srgbClr val="F3F4F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14"/>
          <p:cNvSpPr/>
          <p:nvPr/>
        </p:nvSpPr>
        <p:spPr>
          <a:xfrm>
            <a:off x="457200" y="1115568"/>
            <a:ext cx="91440" cy="86868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14"/>
          <p:cNvSpPr txBox="1"/>
          <p:nvPr/>
        </p:nvSpPr>
        <p:spPr>
          <a:xfrm>
            <a:off x="658368" y="1207008"/>
            <a:ext cx="2404872" cy="1828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CFR JAN-JUL  L1 / L2</a:t>
            </a:r>
            <a:endParaRPr/>
          </a:p>
        </p:txBody>
      </p:sp>
      <p:sp>
        <p:nvSpPr>
          <p:cNvPr id="205" name="Google Shape;205;p14"/>
          <p:cNvSpPr txBox="1"/>
          <p:nvPr/>
        </p:nvSpPr>
        <p:spPr>
          <a:xfrm>
            <a:off x="658368" y="1408176"/>
            <a:ext cx="2404872" cy="3108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2E7D32"/>
                </a:solidFill>
                <a:latin typeface="Calibri"/>
                <a:ea typeface="Calibri"/>
                <a:cs typeface="Calibri"/>
                <a:sym typeface="Calibri"/>
              </a:rPr>
              <a:t>95.7% / 88.0%</a:t>
            </a:r>
            <a:endParaRPr/>
          </a:p>
        </p:txBody>
      </p:sp>
      <p:sp>
        <p:nvSpPr>
          <p:cNvPr id="206" name="Google Shape;206;p14"/>
          <p:cNvSpPr txBox="1"/>
          <p:nvPr/>
        </p:nvSpPr>
        <p:spPr>
          <a:xfrm>
            <a:off x="658368" y="1755648"/>
            <a:ext cx="2404872" cy="2011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L1 on track . L2 recovering (Jun FINAL 94.6%)</a:t>
            </a:r>
            <a:endParaRPr/>
          </a:p>
        </p:txBody>
      </p:sp>
      <p:sp>
        <p:nvSpPr>
          <p:cNvPr id="207" name="Google Shape;207;p14"/>
          <p:cNvSpPr/>
          <p:nvPr/>
        </p:nvSpPr>
        <p:spPr>
          <a:xfrm>
            <a:off x="3300984" y="1115568"/>
            <a:ext cx="2715768" cy="868680"/>
          </a:xfrm>
          <a:prstGeom prst="roundRect">
            <a:avLst>
              <a:gd fmla="val 7000" name="adj"/>
            </a:avLst>
          </a:prstGeom>
          <a:solidFill>
            <a:srgbClr val="F3F4F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14"/>
          <p:cNvSpPr/>
          <p:nvPr/>
        </p:nvSpPr>
        <p:spPr>
          <a:xfrm>
            <a:off x="3300984" y="1115568"/>
            <a:ext cx="91440" cy="868680"/>
          </a:xfrm>
          <a:prstGeom prst="rect">
            <a:avLst/>
          </a:prstGeom>
          <a:solidFill>
            <a:srgbClr val="C9551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14"/>
          <p:cNvSpPr txBox="1"/>
          <p:nvPr/>
        </p:nvSpPr>
        <p:spPr>
          <a:xfrm>
            <a:off x="3502152" y="1207008"/>
            <a:ext cx="2404872" cy="1828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L1 WORST MONTH</a:t>
            </a:r>
            <a:endParaRPr/>
          </a:p>
        </p:txBody>
      </p:sp>
      <p:sp>
        <p:nvSpPr>
          <p:cNvPr id="210" name="Google Shape;210;p14"/>
          <p:cNvSpPr txBox="1"/>
          <p:nvPr/>
        </p:nvSpPr>
        <p:spPr>
          <a:xfrm>
            <a:off x="3502152" y="1408176"/>
            <a:ext cx="2404872" cy="3108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C95512"/>
                </a:solidFill>
                <a:latin typeface="Calibri"/>
                <a:ea typeface="Calibri"/>
                <a:cs typeface="Calibri"/>
                <a:sym typeface="Calibri"/>
              </a:rPr>
              <a:t>Mar 26</a:t>
            </a:r>
            <a:endParaRPr/>
          </a:p>
        </p:txBody>
      </p:sp>
      <p:sp>
        <p:nvSpPr>
          <p:cNvPr id="211" name="Google Shape;211;p14"/>
          <p:cNvSpPr txBox="1"/>
          <p:nvPr/>
        </p:nvSpPr>
        <p:spPr>
          <a:xfrm>
            <a:off x="3502152" y="1755648"/>
            <a:ext cx="2404872" cy="2011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88.3% — see L1 monthly</a:t>
            </a:r>
            <a:endParaRPr/>
          </a:p>
        </p:txBody>
      </p:sp>
      <p:sp>
        <p:nvSpPr>
          <p:cNvPr id="212" name="Google Shape;212;p14"/>
          <p:cNvSpPr/>
          <p:nvPr/>
        </p:nvSpPr>
        <p:spPr>
          <a:xfrm>
            <a:off x="6144768" y="1115568"/>
            <a:ext cx="2715768" cy="868680"/>
          </a:xfrm>
          <a:prstGeom prst="roundRect">
            <a:avLst>
              <a:gd fmla="val 7000" name="adj"/>
            </a:avLst>
          </a:prstGeom>
          <a:solidFill>
            <a:srgbClr val="F3F4F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14"/>
          <p:cNvSpPr/>
          <p:nvPr/>
        </p:nvSpPr>
        <p:spPr>
          <a:xfrm>
            <a:off x="6144768" y="1115568"/>
            <a:ext cx="91440" cy="868680"/>
          </a:xfrm>
          <a:prstGeom prst="rect">
            <a:avLst/>
          </a:prstGeom>
          <a:solidFill>
            <a:srgbClr val="DC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14"/>
          <p:cNvSpPr txBox="1"/>
          <p:nvPr/>
        </p:nvSpPr>
        <p:spPr>
          <a:xfrm>
            <a:off x="6345936" y="1207008"/>
            <a:ext cx="2404872" cy="1828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L2 WORST OFFENDER</a:t>
            </a:r>
            <a:endParaRPr/>
          </a:p>
        </p:txBody>
      </p:sp>
      <p:sp>
        <p:nvSpPr>
          <p:cNvPr id="215" name="Google Shape;215;p14"/>
          <p:cNvSpPr txBox="1"/>
          <p:nvPr/>
        </p:nvSpPr>
        <p:spPr>
          <a:xfrm>
            <a:off x="6345936" y="1408176"/>
            <a:ext cx="2404872" cy="3108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DC2626"/>
                </a:solidFill>
                <a:latin typeface="Calibri"/>
                <a:ea typeface="Calibri"/>
                <a:cs typeface="Calibri"/>
                <a:sym typeface="Calibri"/>
              </a:rPr>
              <a:t>0.0%</a:t>
            </a:r>
            <a:endParaRPr/>
          </a:p>
        </p:txBody>
      </p:sp>
      <p:sp>
        <p:nvSpPr>
          <p:cNvPr id="216" name="Google Shape;216;p14"/>
          <p:cNvSpPr txBox="1"/>
          <p:nvPr/>
        </p:nvSpPr>
        <p:spPr>
          <a:xfrm>
            <a:off x="6345936" y="1755648"/>
            <a:ext cx="2404872" cy="2011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Wafel Shipper 48-48ct</a:t>
            </a:r>
            <a:endParaRPr/>
          </a:p>
        </p:txBody>
      </p:sp>
      <p:sp>
        <p:nvSpPr>
          <p:cNvPr id="217" name="Google Shape;217;p14"/>
          <p:cNvSpPr/>
          <p:nvPr/>
        </p:nvSpPr>
        <p:spPr>
          <a:xfrm>
            <a:off x="8988552" y="1115568"/>
            <a:ext cx="2715768" cy="868680"/>
          </a:xfrm>
          <a:prstGeom prst="roundRect">
            <a:avLst>
              <a:gd fmla="val 7000" name="adj"/>
            </a:avLst>
          </a:prstGeom>
          <a:solidFill>
            <a:srgbClr val="F3F4F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14"/>
          <p:cNvSpPr/>
          <p:nvPr/>
        </p:nvSpPr>
        <p:spPr>
          <a:xfrm>
            <a:off x="8988552" y="1115568"/>
            <a:ext cx="91440" cy="868680"/>
          </a:xfrm>
          <a:prstGeom prst="rect">
            <a:avLst/>
          </a:prstGeom>
          <a:solidFill>
            <a:srgbClr val="3E2A1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14"/>
          <p:cNvSpPr txBox="1"/>
          <p:nvPr/>
        </p:nvSpPr>
        <p:spPr>
          <a:xfrm>
            <a:off x="9189720" y="1207008"/>
            <a:ext cx="2404872" cy="1828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L1 TOP SHORT SKU</a:t>
            </a:r>
            <a:endParaRPr/>
          </a:p>
        </p:txBody>
      </p:sp>
      <p:sp>
        <p:nvSpPr>
          <p:cNvPr id="220" name="Google Shape;220;p14"/>
          <p:cNvSpPr txBox="1"/>
          <p:nvPr/>
        </p:nvSpPr>
        <p:spPr>
          <a:xfrm>
            <a:off x="9189720" y="1408176"/>
            <a:ext cx="2404872" cy="3108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3E2A1A"/>
                </a:solidFill>
                <a:latin typeface="Calibri"/>
                <a:ea typeface="Calibri"/>
                <a:cs typeface="Calibri"/>
                <a:sym typeface="Calibri"/>
              </a:rPr>
              <a:t>Wafer VNL 4x12ct TANDE</a:t>
            </a:r>
            <a:endParaRPr/>
          </a:p>
        </p:txBody>
      </p:sp>
      <p:sp>
        <p:nvSpPr>
          <p:cNvPr id="221" name="Google Shape;221;p14"/>
          <p:cNvSpPr txBox="1"/>
          <p:nvPr/>
        </p:nvSpPr>
        <p:spPr>
          <a:xfrm>
            <a:off x="9189720" y="1755648"/>
            <a:ext cx="2404872" cy="2011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Short 1,003 ea</a:t>
            </a:r>
            <a:endParaRPr/>
          </a:p>
        </p:txBody>
      </p:sp>
      <p:sp>
        <p:nvSpPr>
          <p:cNvPr id="222" name="Google Shape;222;p14"/>
          <p:cNvSpPr txBox="1"/>
          <p:nvPr/>
        </p:nvSpPr>
        <p:spPr>
          <a:xfrm>
            <a:off x="457200" y="2176272"/>
            <a:ext cx="5532120" cy="2194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E2A1A"/>
                </a:solidFill>
                <a:latin typeface="Calibri"/>
                <a:ea typeface="Calibri"/>
                <a:cs typeface="Calibri"/>
                <a:sym typeface="Calibri"/>
              </a:rPr>
              <a:t>L1 — Shorted POs (Rip Van → Dot Foods)</a:t>
            </a:r>
            <a:endParaRPr/>
          </a:p>
        </p:txBody>
      </p:sp>
      <p:sp>
        <p:nvSpPr>
          <p:cNvPr id="223" name="Google Shape;223;p14"/>
          <p:cNvSpPr txBox="1"/>
          <p:nvPr/>
        </p:nvSpPr>
        <p:spPr>
          <a:xfrm>
            <a:off x="457200" y="2404872"/>
            <a:ext cx="5532120" cy="1828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6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UNIS Outbound, by ship date. Σ short all Dot POs = 2,510 ea (Fill 95.7%, ties L1 KPI 95.7%).</a:t>
            </a:r>
            <a:endParaRPr/>
          </a:p>
        </p:txBody>
      </p:sp>
      <p:sp>
        <p:nvSpPr>
          <p:cNvPr id="224" name="Google Shape;224;p14"/>
          <p:cNvSpPr/>
          <p:nvPr/>
        </p:nvSpPr>
        <p:spPr>
          <a:xfrm>
            <a:off x="457200" y="2615184"/>
            <a:ext cx="5532120" cy="228600"/>
          </a:xfrm>
          <a:prstGeom prst="rect">
            <a:avLst/>
          </a:prstGeom>
          <a:solidFill>
            <a:srgbClr val="3E2A1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14"/>
          <p:cNvSpPr txBox="1"/>
          <p:nvPr/>
        </p:nvSpPr>
        <p:spPr>
          <a:xfrm>
            <a:off x="530352" y="2660903"/>
            <a:ext cx="1124712" cy="2011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3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PO #</a:t>
            </a:r>
            <a:endParaRPr/>
          </a:p>
        </p:txBody>
      </p:sp>
      <p:sp>
        <p:nvSpPr>
          <p:cNvPr id="226" name="Google Shape;226;p14"/>
          <p:cNvSpPr txBox="1"/>
          <p:nvPr/>
        </p:nvSpPr>
        <p:spPr>
          <a:xfrm>
            <a:off x="1764792" y="2660903"/>
            <a:ext cx="1581912" cy="2011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3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Ship-To · Date</a:t>
            </a:r>
            <a:endParaRPr/>
          </a:p>
        </p:txBody>
      </p:sp>
      <p:sp>
        <p:nvSpPr>
          <p:cNvPr id="227" name="Google Shape;227;p14"/>
          <p:cNvSpPr txBox="1"/>
          <p:nvPr/>
        </p:nvSpPr>
        <p:spPr>
          <a:xfrm>
            <a:off x="3456432" y="2660903"/>
            <a:ext cx="667512" cy="2011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3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Ord</a:t>
            </a:r>
            <a:endParaRPr/>
          </a:p>
        </p:txBody>
      </p:sp>
      <p:sp>
        <p:nvSpPr>
          <p:cNvPr id="228" name="Google Shape;228;p14"/>
          <p:cNvSpPr txBox="1"/>
          <p:nvPr/>
        </p:nvSpPr>
        <p:spPr>
          <a:xfrm>
            <a:off x="4233672" y="2660903"/>
            <a:ext cx="621792" cy="2011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3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Short</a:t>
            </a:r>
            <a:endParaRPr/>
          </a:p>
        </p:txBody>
      </p:sp>
      <p:sp>
        <p:nvSpPr>
          <p:cNvPr id="229" name="Google Shape;229;p14"/>
          <p:cNvSpPr txBox="1"/>
          <p:nvPr/>
        </p:nvSpPr>
        <p:spPr>
          <a:xfrm>
            <a:off x="4965192" y="2660903"/>
            <a:ext cx="987552" cy="2011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3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Fill %</a:t>
            </a:r>
            <a:endParaRPr/>
          </a:p>
        </p:txBody>
      </p:sp>
      <p:sp>
        <p:nvSpPr>
          <p:cNvPr id="230" name="Google Shape;230;p14"/>
          <p:cNvSpPr/>
          <p:nvPr/>
        </p:nvSpPr>
        <p:spPr>
          <a:xfrm>
            <a:off x="457200" y="2843784"/>
            <a:ext cx="5532120" cy="214884"/>
          </a:xfrm>
          <a:prstGeom prst="rect">
            <a:avLst/>
          </a:prstGeom>
          <a:solidFill>
            <a:srgbClr val="F3F4F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14"/>
          <p:cNvSpPr txBox="1"/>
          <p:nvPr/>
        </p:nvSpPr>
        <p:spPr>
          <a:xfrm>
            <a:off x="530352" y="2880360"/>
            <a:ext cx="1124712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60" u="none" cap="none" strike="noStrike">
                <a:solidFill>
                  <a:srgbClr val="1F2A37"/>
                </a:solidFill>
                <a:latin typeface="Calibri"/>
                <a:ea typeface="Calibri"/>
                <a:cs typeface="Calibri"/>
                <a:sym typeface="Calibri"/>
              </a:rPr>
              <a:t>522076-001</a:t>
            </a:r>
            <a:endParaRPr/>
          </a:p>
        </p:txBody>
      </p:sp>
      <p:sp>
        <p:nvSpPr>
          <p:cNvPr id="232" name="Google Shape;232;p14"/>
          <p:cNvSpPr txBox="1"/>
          <p:nvPr/>
        </p:nvSpPr>
        <p:spPr>
          <a:xfrm>
            <a:off x="1764792" y="2880360"/>
            <a:ext cx="1581912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6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Mt. Sterling · 3/30</a:t>
            </a:r>
            <a:endParaRPr/>
          </a:p>
        </p:txBody>
      </p:sp>
      <p:sp>
        <p:nvSpPr>
          <p:cNvPr id="233" name="Google Shape;233;p14"/>
          <p:cNvSpPr txBox="1"/>
          <p:nvPr/>
        </p:nvSpPr>
        <p:spPr>
          <a:xfrm>
            <a:off x="3456432" y="2880360"/>
            <a:ext cx="667512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6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3,244</a:t>
            </a:r>
            <a:endParaRPr/>
          </a:p>
        </p:txBody>
      </p:sp>
      <p:sp>
        <p:nvSpPr>
          <p:cNvPr id="234" name="Google Shape;234;p14"/>
          <p:cNvSpPr txBox="1"/>
          <p:nvPr/>
        </p:nvSpPr>
        <p:spPr>
          <a:xfrm>
            <a:off x="4233672" y="2880360"/>
            <a:ext cx="621792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6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1,003</a:t>
            </a:r>
            <a:endParaRPr/>
          </a:p>
        </p:txBody>
      </p:sp>
      <p:sp>
        <p:nvSpPr>
          <p:cNvPr id="235" name="Google Shape;235;p14"/>
          <p:cNvSpPr txBox="1"/>
          <p:nvPr/>
        </p:nvSpPr>
        <p:spPr>
          <a:xfrm>
            <a:off x="4965192" y="2880360"/>
            <a:ext cx="987552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60" u="none" cap="none" strike="noStrike">
                <a:solidFill>
                  <a:srgbClr val="DC2626"/>
                </a:solidFill>
                <a:latin typeface="Calibri"/>
                <a:ea typeface="Calibri"/>
                <a:cs typeface="Calibri"/>
                <a:sym typeface="Calibri"/>
              </a:rPr>
              <a:t>69.1%</a:t>
            </a:r>
            <a:endParaRPr/>
          </a:p>
        </p:txBody>
      </p:sp>
      <p:sp>
        <p:nvSpPr>
          <p:cNvPr id="236" name="Google Shape;236;p14"/>
          <p:cNvSpPr txBox="1"/>
          <p:nvPr/>
        </p:nvSpPr>
        <p:spPr>
          <a:xfrm>
            <a:off x="530352" y="3095244"/>
            <a:ext cx="1124712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60" u="none" cap="none" strike="noStrike">
                <a:solidFill>
                  <a:srgbClr val="1F2A37"/>
                </a:solidFill>
                <a:latin typeface="Calibri"/>
                <a:ea typeface="Calibri"/>
                <a:cs typeface="Calibri"/>
                <a:sym typeface="Calibri"/>
              </a:rPr>
              <a:t>527687-001</a:t>
            </a:r>
            <a:endParaRPr/>
          </a:p>
        </p:txBody>
      </p:sp>
      <p:sp>
        <p:nvSpPr>
          <p:cNvPr id="237" name="Google Shape;237;p14"/>
          <p:cNvSpPr txBox="1"/>
          <p:nvPr/>
        </p:nvSpPr>
        <p:spPr>
          <a:xfrm>
            <a:off x="1764792" y="3095244"/>
            <a:ext cx="1581912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6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Mt. Sterling · 3/31</a:t>
            </a:r>
            <a:endParaRPr/>
          </a:p>
        </p:txBody>
      </p:sp>
      <p:sp>
        <p:nvSpPr>
          <p:cNvPr id="238" name="Google Shape;238;p14"/>
          <p:cNvSpPr txBox="1"/>
          <p:nvPr/>
        </p:nvSpPr>
        <p:spPr>
          <a:xfrm>
            <a:off x="3456432" y="3095244"/>
            <a:ext cx="667512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6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2,287</a:t>
            </a:r>
            <a:endParaRPr/>
          </a:p>
        </p:txBody>
      </p:sp>
      <p:sp>
        <p:nvSpPr>
          <p:cNvPr id="239" name="Google Shape;239;p14"/>
          <p:cNvSpPr txBox="1"/>
          <p:nvPr/>
        </p:nvSpPr>
        <p:spPr>
          <a:xfrm>
            <a:off x="4233672" y="3095244"/>
            <a:ext cx="621792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6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302</a:t>
            </a:r>
            <a:endParaRPr/>
          </a:p>
        </p:txBody>
      </p:sp>
      <p:sp>
        <p:nvSpPr>
          <p:cNvPr id="240" name="Google Shape;240;p14"/>
          <p:cNvSpPr txBox="1"/>
          <p:nvPr/>
        </p:nvSpPr>
        <p:spPr>
          <a:xfrm>
            <a:off x="4965192" y="3095244"/>
            <a:ext cx="987552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60" u="none" cap="none" strike="noStrike">
                <a:solidFill>
                  <a:srgbClr val="DC2626"/>
                </a:solidFill>
                <a:latin typeface="Calibri"/>
                <a:ea typeface="Calibri"/>
                <a:cs typeface="Calibri"/>
                <a:sym typeface="Calibri"/>
              </a:rPr>
              <a:t>86.8%</a:t>
            </a:r>
            <a:endParaRPr/>
          </a:p>
        </p:txBody>
      </p:sp>
      <p:sp>
        <p:nvSpPr>
          <p:cNvPr id="241" name="Google Shape;241;p14"/>
          <p:cNvSpPr/>
          <p:nvPr/>
        </p:nvSpPr>
        <p:spPr>
          <a:xfrm>
            <a:off x="457200" y="3273552"/>
            <a:ext cx="5532120" cy="214884"/>
          </a:xfrm>
          <a:prstGeom prst="rect">
            <a:avLst/>
          </a:prstGeom>
          <a:solidFill>
            <a:srgbClr val="F3F4F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p14"/>
          <p:cNvSpPr txBox="1"/>
          <p:nvPr/>
        </p:nvSpPr>
        <p:spPr>
          <a:xfrm>
            <a:off x="530352" y="3310128"/>
            <a:ext cx="1124712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60" u="none" cap="none" strike="noStrike">
                <a:solidFill>
                  <a:srgbClr val="1F2A37"/>
                </a:solidFill>
                <a:latin typeface="Calibri"/>
                <a:ea typeface="Calibri"/>
                <a:cs typeface="Calibri"/>
                <a:sym typeface="Calibri"/>
              </a:rPr>
              <a:t>584326-001</a:t>
            </a:r>
            <a:endParaRPr/>
          </a:p>
        </p:txBody>
      </p:sp>
      <p:sp>
        <p:nvSpPr>
          <p:cNvPr id="243" name="Google Shape;243;p14"/>
          <p:cNvSpPr txBox="1"/>
          <p:nvPr/>
        </p:nvSpPr>
        <p:spPr>
          <a:xfrm>
            <a:off x="1764792" y="3310128"/>
            <a:ext cx="1581912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6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Mt. Sterling · 6/15</a:t>
            </a:r>
            <a:endParaRPr/>
          </a:p>
        </p:txBody>
      </p:sp>
      <p:sp>
        <p:nvSpPr>
          <p:cNvPr id="244" name="Google Shape;244;p14"/>
          <p:cNvSpPr txBox="1"/>
          <p:nvPr/>
        </p:nvSpPr>
        <p:spPr>
          <a:xfrm>
            <a:off x="3456432" y="3310128"/>
            <a:ext cx="667512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6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1,307</a:t>
            </a:r>
            <a:endParaRPr/>
          </a:p>
        </p:txBody>
      </p:sp>
      <p:sp>
        <p:nvSpPr>
          <p:cNvPr id="245" name="Google Shape;245;p14"/>
          <p:cNvSpPr txBox="1"/>
          <p:nvPr/>
        </p:nvSpPr>
        <p:spPr>
          <a:xfrm>
            <a:off x="4233672" y="3310128"/>
            <a:ext cx="621792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6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281</a:t>
            </a:r>
            <a:endParaRPr/>
          </a:p>
        </p:txBody>
      </p:sp>
      <p:sp>
        <p:nvSpPr>
          <p:cNvPr id="246" name="Google Shape;246;p14"/>
          <p:cNvSpPr txBox="1"/>
          <p:nvPr/>
        </p:nvSpPr>
        <p:spPr>
          <a:xfrm>
            <a:off x="4965192" y="3310128"/>
            <a:ext cx="987552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60" u="none" cap="none" strike="noStrike">
                <a:solidFill>
                  <a:srgbClr val="DC2626"/>
                </a:solidFill>
                <a:latin typeface="Calibri"/>
                <a:ea typeface="Calibri"/>
                <a:cs typeface="Calibri"/>
                <a:sym typeface="Calibri"/>
              </a:rPr>
              <a:t>78.5%</a:t>
            </a:r>
            <a:endParaRPr/>
          </a:p>
        </p:txBody>
      </p:sp>
      <p:sp>
        <p:nvSpPr>
          <p:cNvPr id="247" name="Google Shape;247;p14"/>
          <p:cNvSpPr txBox="1"/>
          <p:nvPr/>
        </p:nvSpPr>
        <p:spPr>
          <a:xfrm>
            <a:off x="530352" y="3525012"/>
            <a:ext cx="1124712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60" u="none" cap="none" strike="noStrike">
                <a:solidFill>
                  <a:srgbClr val="1F2A37"/>
                </a:solidFill>
                <a:latin typeface="Calibri"/>
                <a:ea typeface="Calibri"/>
                <a:cs typeface="Calibri"/>
                <a:sym typeface="Calibri"/>
              </a:rPr>
              <a:t>510487-001</a:t>
            </a:r>
            <a:endParaRPr/>
          </a:p>
        </p:txBody>
      </p:sp>
      <p:sp>
        <p:nvSpPr>
          <p:cNvPr id="248" name="Google Shape;248;p14"/>
          <p:cNvSpPr txBox="1"/>
          <p:nvPr/>
        </p:nvSpPr>
        <p:spPr>
          <a:xfrm>
            <a:off x="1764792" y="3525012"/>
            <a:ext cx="1581912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6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University Park · 3/12</a:t>
            </a:r>
            <a:endParaRPr/>
          </a:p>
        </p:txBody>
      </p:sp>
      <p:sp>
        <p:nvSpPr>
          <p:cNvPr id="249" name="Google Shape;249;p14"/>
          <p:cNvSpPr txBox="1"/>
          <p:nvPr/>
        </p:nvSpPr>
        <p:spPr>
          <a:xfrm>
            <a:off x="3456432" y="3525012"/>
            <a:ext cx="667512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6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660</a:t>
            </a:r>
            <a:endParaRPr/>
          </a:p>
        </p:txBody>
      </p:sp>
      <p:sp>
        <p:nvSpPr>
          <p:cNvPr id="250" name="Google Shape;250;p14"/>
          <p:cNvSpPr txBox="1"/>
          <p:nvPr/>
        </p:nvSpPr>
        <p:spPr>
          <a:xfrm>
            <a:off x="4233672" y="3525012"/>
            <a:ext cx="621792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6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180</a:t>
            </a:r>
            <a:endParaRPr/>
          </a:p>
        </p:txBody>
      </p:sp>
      <p:sp>
        <p:nvSpPr>
          <p:cNvPr id="251" name="Google Shape;251;p14"/>
          <p:cNvSpPr txBox="1"/>
          <p:nvPr/>
        </p:nvSpPr>
        <p:spPr>
          <a:xfrm>
            <a:off x="4965192" y="3525012"/>
            <a:ext cx="987552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60" u="none" cap="none" strike="noStrike">
                <a:solidFill>
                  <a:srgbClr val="DC2626"/>
                </a:solidFill>
                <a:latin typeface="Calibri"/>
                <a:ea typeface="Calibri"/>
                <a:cs typeface="Calibri"/>
                <a:sym typeface="Calibri"/>
              </a:rPr>
              <a:t>72.7%</a:t>
            </a:r>
            <a:endParaRPr/>
          </a:p>
        </p:txBody>
      </p:sp>
      <p:sp>
        <p:nvSpPr>
          <p:cNvPr id="252" name="Google Shape;252;p14"/>
          <p:cNvSpPr/>
          <p:nvPr/>
        </p:nvSpPr>
        <p:spPr>
          <a:xfrm>
            <a:off x="457200" y="3703320"/>
            <a:ext cx="5532120" cy="214884"/>
          </a:xfrm>
          <a:prstGeom prst="rect">
            <a:avLst/>
          </a:prstGeom>
          <a:solidFill>
            <a:srgbClr val="F3F4F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14"/>
          <p:cNvSpPr txBox="1"/>
          <p:nvPr/>
        </p:nvSpPr>
        <p:spPr>
          <a:xfrm>
            <a:off x="530352" y="3739896"/>
            <a:ext cx="1124712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60" u="none" cap="none" strike="noStrike">
                <a:solidFill>
                  <a:srgbClr val="1F2A37"/>
                </a:solidFill>
                <a:latin typeface="Calibri"/>
                <a:ea typeface="Calibri"/>
                <a:cs typeface="Calibri"/>
                <a:sym typeface="Calibri"/>
              </a:rPr>
              <a:t>596253-001</a:t>
            </a:r>
            <a:endParaRPr/>
          </a:p>
        </p:txBody>
      </p:sp>
      <p:sp>
        <p:nvSpPr>
          <p:cNvPr id="254" name="Google Shape;254;p14"/>
          <p:cNvSpPr txBox="1"/>
          <p:nvPr/>
        </p:nvSpPr>
        <p:spPr>
          <a:xfrm>
            <a:off x="1764792" y="3739896"/>
            <a:ext cx="1581912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6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Mt. Sterling · 6/23</a:t>
            </a:r>
            <a:endParaRPr/>
          </a:p>
        </p:txBody>
      </p:sp>
      <p:sp>
        <p:nvSpPr>
          <p:cNvPr id="255" name="Google Shape;255;p14"/>
          <p:cNvSpPr txBox="1"/>
          <p:nvPr/>
        </p:nvSpPr>
        <p:spPr>
          <a:xfrm>
            <a:off x="3456432" y="3739896"/>
            <a:ext cx="667512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6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1,261</a:t>
            </a:r>
            <a:endParaRPr/>
          </a:p>
        </p:txBody>
      </p:sp>
      <p:sp>
        <p:nvSpPr>
          <p:cNvPr id="256" name="Google Shape;256;p14"/>
          <p:cNvSpPr txBox="1"/>
          <p:nvPr/>
        </p:nvSpPr>
        <p:spPr>
          <a:xfrm>
            <a:off x="4233672" y="3739896"/>
            <a:ext cx="621792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6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141</a:t>
            </a:r>
            <a:endParaRPr/>
          </a:p>
        </p:txBody>
      </p:sp>
      <p:sp>
        <p:nvSpPr>
          <p:cNvPr id="257" name="Google Shape;257;p14"/>
          <p:cNvSpPr txBox="1"/>
          <p:nvPr/>
        </p:nvSpPr>
        <p:spPr>
          <a:xfrm>
            <a:off x="4965192" y="3739896"/>
            <a:ext cx="987552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60" u="none" cap="none" strike="noStrike">
                <a:solidFill>
                  <a:srgbClr val="DC2626"/>
                </a:solidFill>
                <a:latin typeface="Calibri"/>
                <a:ea typeface="Calibri"/>
                <a:cs typeface="Calibri"/>
                <a:sym typeface="Calibri"/>
              </a:rPr>
              <a:t>88.8%</a:t>
            </a:r>
            <a:endParaRPr/>
          </a:p>
        </p:txBody>
      </p:sp>
      <p:sp>
        <p:nvSpPr>
          <p:cNvPr id="258" name="Google Shape;258;p14"/>
          <p:cNvSpPr txBox="1"/>
          <p:nvPr/>
        </p:nvSpPr>
        <p:spPr>
          <a:xfrm>
            <a:off x="530352" y="3954780"/>
            <a:ext cx="1124712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60" u="none" cap="none" strike="noStrike">
                <a:solidFill>
                  <a:srgbClr val="1F2A37"/>
                </a:solidFill>
                <a:latin typeface="Calibri"/>
                <a:ea typeface="Calibri"/>
                <a:cs typeface="Calibri"/>
                <a:sym typeface="Calibri"/>
              </a:rPr>
              <a:t>—</a:t>
            </a:r>
            <a:endParaRPr/>
          </a:p>
        </p:txBody>
      </p:sp>
      <p:sp>
        <p:nvSpPr>
          <p:cNvPr id="259" name="Google Shape;259;p14"/>
          <p:cNvSpPr txBox="1"/>
          <p:nvPr/>
        </p:nvSpPr>
        <p:spPr>
          <a:xfrm>
            <a:off x="1764792" y="3954780"/>
            <a:ext cx="1581912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6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endParaRPr/>
          </a:p>
        </p:txBody>
      </p:sp>
      <p:sp>
        <p:nvSpPr>
          <p:cNvPr id="260" name="Google Shape;260;p14"/>
          <p:cNvSpPr txBox="1"/>
          <p:nvPr/>
        </p:nvSpPr>
        <p:spPr>
          <a:xfrm>
            <a:off x="3456432" y="3954780"/>
            <a:ext cx="667512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6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—</a:t>
            </a:r>
            <a:endParaRPr/>
          </a:p>
        </p:txBody>
      </p:sp>
      <p:sp>
        <p:nvSpPr>
          <p:cNvPr id="261" name="Google Shape;261;p14"/>
          <p:cNvSpPr txBox="1"/>
          <p:nvPr/>
        </p:nvSpPr>
        <p:spPr>
          <a:xfrm>
            <a:off x="4233672" y="3954780"/>
            <a:ext cx="621792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6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—</a:t>
            </a:r>
            <a:endParaRPr/>
          </a:p>
        </p:txBody>
      </p:sp>
      <p:sp>
        <p:nvSpPr>
          <p:cNvPr id="262" name="Google Shape;262;p14"/>
          <p:cNvSpPr txBox="1"/>
          <p:nvPr/>
        </p:nvSpPr>
        <p:spPr>
          <a:xfrm>
            <a:off x="4965192" y="3954780"/>
            <a:ext cx="987552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6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—</a:t>
            </a:r>
            <a:endParaRPr/>
          </a:p>
        </p:txBody>
      </p:sp>
      <p:sp>
        <p:nvSpPr>
          <p:cNvPr id="263" name="Google Shape;263;p14"/>
          <p:cNvSpPr/>
          <p:nvPr/>
        </p:nvSpPr>
        <p:spPr>
          <a:xfrm>
            <a:off x="457200" y="4133087"/>
            <a:ext cx="5532120" cy="214884"/>
          </a:xfrm>
          <a:prstGeom prst="rect">
            <a:avLst/>
          </a:prstGeom>
          <a:solidFill>
            <a:srgbClr val="FAE3C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p14"/>
          <p:cNvSpPr txBox="1"/>
          <p:nvPr/>
        </p:nvSpPr>
        <p:spPr>
          <a:xfrm>
            <a:off x="530352" y="4169663"/>
            <a:ext cx="1124712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60" u="none" cap="none" strike="noStrike">
                <a:solidFill>
                  <a:srgbClr val="3E2A1A"/>
                </a:solidFill>
                <a:latin typeface="Calibri"/>
                <a:ea typeface="Calibri"/>
                <a:cs typeface="Calibri"/>
                <a:sym typeface="Calibri"/>
              </a:rPr>
              <a:t>Σ POs (thru Jun 28)</a:t>
            </a:r>
            <a:endParaRPr/>
          </a:p>
        </p:txBody>
      </p:sp>
      <p:sp>
        <p:nvSpPr>
          <p:cNvPr id="265" name="Google Shape;265;p14"/>
          <p:cNvSpPr txBox="1"/>
          <p:nvPr/>
        </p:nvSpPr>
        <p:spPr>
          <a:xfrm>
            <a:off x="1764792" y="4169663"/>
            <a:ext cx="1581912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14"/>
          <p:cNvSpPr txBox="1"/>
          <p:nvPr/>
        </p:nvSpPr>
        <p:spPr>
          <a:xfrm>
            <a:off x="3456432" y="4169663"/>
            <a:ext cx="667512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60" u="none" cap="none" strike="noStrike">
                <a:solidFill>
                  <a:srgbClr val="3E2A1A"/>
                </a:solidFill>
                <a:latin typeface="Calibri"/>
                <a:ea typeface="Calibri"/>
                <a:cs typeface="Calibri"/>
                <a:sym typeface="Calibri"/>
              </a:rPr>
              <a:t>58,683</a:t>
            </a:r>
            <a:endParaRPr/>
          </a:p>
        </p:txBody>
      </p:sp>
      <p:sp>
        <p:nvSpPr>
          <p:cNvPr id="267" name="Google Shape;267;p14"/>
          <p:cNvSpPr txBox="1"/>
          <p:nvPr/>
        </p:nvSpPr>
        <p:spPr>
          <a:xfrm>
            <a:off x="4233672" y="4169663"/>
            <a:ext cx="621792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60" u="none" cap="none" strike="noStrike">
                <a:solidFill>
                  <a:srgbClr val="3E2A1A"/>
                </a:solidFill>
                <a:latin typeface="Calibri"/>
                <a:ea typeface="Calibri"/>
                <a:cs typeface="Calibri"/>
                <a:sym typeface="Calibri"/>
              </a:rPr>
              <a:t>2,510</a:t>
            </a:r>
            <a:endParaRPr/>
          </a:p>
        </p:txBody>
      </p:sp>
      <p:sp>
        <p:nvSpPr>
          <p:cNvPr id="268" name="Google Shape;268;p14"/>
          <p:cNvSpPr txBox="1"/>
          <p:nvPr/>
        </p:nvSpPr>
        <p:spPr>
          <a:xfrm>
            <a:off x="4965192" y="4169663"/>
            <a:ext cx="987552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60" u="none" cap="none" strike="noStrike">
                <a:solidFill>
                  <a:srgbClr val="3E2A1A"/>
                </a:solidFill>
                <a:latin typeface="Calibri"/>
                <a:ea typeface="Calibri"/>
                <a:cs typeface="Calibri"/>
                <a:sym typeface="Calibri"/>
              </a:rPr>
              <a:t>95.7%</a:t>
            </a:r>
            <a:endParaRPr/>
          </a:p>
        </p:txBody>
      </p:sp>
      <p:sp>
        <p:nvSpPr>
          <p:cNvPr id="269" name="Google Shape;269;p14"/>
          <p:cNvSpPr/>
          <p:nvPr/>
        </p:nvSpPr>
        <p:spPr>
          <a:xfrm>
            <a:off x="457200" y="2615184"/>
            <a:ext cx="5532120" cy="1732788"/>
          </a:xfrm>
          <a:prstGeom prst="rect">
            <a:avLst/>
          </a:prstGeom>
          <a:noFill/>
          <a:ln cap="flat" cmpd="sng" w="9525">
            <a:solidFill>
              <a:srgbClr val="E5E5E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" name="Google Shape;270;p14"/>
          <p:cNvSpPr txBox="1"/>
          <p:nvPr/>
        </p:nvSpPr>
        <p:spPr>
          <a:xfrm>
            <a:off x="457200" y="4457700"/>
            <a:ext cx="5532120" cy="2194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E2A1A"/>
                </a:solidFill>
                <a:latin typeface="Calibri"/>
                <a:ea typeface="Calibri"/>
                <a:cs typeface="Calibri"/>
                <a:sym typeface="Calibri"/>
              </a:rPr>
              <a:t>L1 — SKUs Shorted to Dot (UNIS Outbound)</a:t>
            </a:r>
            <a:endParaRPr/>
          </a:p>
        </p:txBody>
      </p:sp>
      <p:sp>
        <p:nvSpPr>
          <p:cNvPr id="271" name="Google Shape;271;p14"/>
          <p:cNvSpPr txBox="1"/>
          <p:nvPr/>
        </p:nvSpPr>
        <p:spPr>
          <a:xfrm>
            <a:off x="457200" y="4686300"/>
            <a:ext cx="5532120" cy="1828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6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UNIS Outbound by-product short. Σ short = 2,510 ea (ties PO table &amp; L1 KPI 95.7%).</a:t>
            </a:r>
            <a:endParaRPr/>
          </a:p>
        </p:txBody>
      </p:sp>
      <p:sp>
        <p:nvSpPr>
          <p:cNvPr id="272" name="Google Shape;272;p14"/>
          <p:cNvSpPr/>
          <p:nvPr/>
        </p:nvSpPr>
        <p:spPr>
          <a:xfrm>
            <a:off x="457200" y="4905756"/>
            <a:ext cx="5532120" cy="228600"/>
          </a:xfrm>
          <a:prstGeom prst="rect">
            <a:avLst/>
          </a:prstGeom>
          <a:solidFill>
            <a:srgbClr val="3E2A1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14"/>
          <p:cNvSpPr txBox="1"/>
          <p:nvPr/>
        </p:nvSpPr>
        <p:spPr>
          <a:xfrm>
            <a:off x="530352" y="4951476"/>
            <a:ext cx="621792" cy="2011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3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SKU</a:t>
            </a:r>
            <a:endParaRPr/>
          </a:p>
        </p:txBody>
      </p:sp>
      <p:sp>
        <p:nvSpPr>
          <p:cNvPr id="274" name="Google Shape;274;p14"/>
          <p:cNvSpPr txBox="1"/>
          <p:nvPr/>
        </p:nvSpPr>
        <p:spPr>
          <a:xfrm>
            <a:off x="1261872" y="4951476"/>
            <a:ext cx="2221991" cy="2011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3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Description</a:t>
            </a:r>
            <a:endParaRPr/>
          </a:p>
        </p:txBody>
      </p:sp>
      <p:sp>
        <p:nvSpPr>
          <p:cNvPr id="275" name="Google Shape;275;p14"/>
          <p:cNvSpPr txBox="1"/>
          <p:nvPr/>
        </p:nvSpPr>
        <p:spPr>
          <a:xfrm>
            <a:off x="3593591" y="4951476"/>
            <a:ext cx="603504" cy="2011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3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Ord</a:t>
            </a:r>
            <a:endParaRPr/>
          </a:p>
        </p:txBody>
      </p:sp>
      <p:sp>
        <p:nvSpPr>
          <p:cNvPr id="276" name="Google Shape;276;p14"/>
          <p:cNvSpPr txBox="1"/>
          <p:nvPr/>
        </p:nvSpPr>
        <p:spPr>
          <a:xfrm>
            <a:off x="4306824" y="4951476"/>
            <a:ext cx="603504" cy="2011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3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Ship</a:t>
            </a:r>
            <a:endParaRPr/>
          </a:p>
        </p:txBody>
      </p:sp>
      <p:sp>
        <p:nvSpPr>
          <p:cNvPr id="277" name="Google Shape;277;p14"/>
          <p:cNvSpPr txBox="1"/>
          <p:nvPr/>
        </p:nvSpPr>
        <p:spPr>
          <a:xfrm>
            <a:off x="5020056" y="4951476"/>
            <a:ext cx="932688" cy="2011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3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Short</a:t>
            </a:r>
            <a:endParaRPr/>
          </a:p>
        </p:txBody>
      </p:sp>
      <p:sp>
        <p:nvSpPr>
          <p:cNvPr id="278" name="Google Shape;278;p14"/>
          <p:cNvSpPr/>
          <p:nvPr/>
        </p:nvSpPr>
        <p:spPr>
          <a:xfrm>
            <a:off x="457200" y="5134356"/>
            <a:ext cx="5532120" cy="205740"/>
          </a:xfrm>
          <a:prstGeom prst="rect">
            <a:avLst/>
          </a:prstGeom>
          <a:solidFill>
            <a:srgbClr val="F3F4F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9" name="Google Shape;279;p14"/>
          <p:cNvSpPr txBox="1"/>
          <p:nvPr/>
        </p:nvSpPr>
        <p:spPr>
          <a:xfrm>
            <a:off x="530352" y="5170932"/>
            <a:ext cx="621792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40" u="none" cap="none" strike="noStrike">
                <a:solidFill>
                  <a:srgbClr val="1F2A37"/>
                </a:solidFill>
                <a:latin typeface="Calibri"/>
                <a:ea typeface="Calibri"/>
                <a:cs typeface="Calibri"/>
                <a:sym typeface="Calibri"/>
              </a:rPr>
              <a:t>5032</a:t>
            </a:r>
            <a:endParaRPr/>
          </a:p>
        </p:txBody>
      </p:sp>
      <p:sp>
        <p:nvSpPr>
          <p:cNvPr id="280" name="Google Shape;280;p14"/>
          <p:cNvSpPr txBox="1"/>
          <p:nvPr/>
        </p:nvSpPr>
        <p:spPr>
          <a:xfrm>
            <a:off x="1261872" y="5170932"/>
            <a:ext cx="2221991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4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Wafer VNL 4x12ct TANDEM 1.56 o</a:t>
            </a:r>
            <a:endParaRPr/>
          </a:p>
        </p:txBody>
      </p:sp>
      <p:sp>
        <p:nvSpPr>
          <p:cNvPr id="281" name="Google Shape;281;p14"/>
          <p:cNvSpPr txBox="1"/>
          <p:nvPr/>
        </p:nvSpPr>
        <p:spPr>
          <a:xfrm>
            <a:off x="3593591" y="5170932"/>
            <a:ext cx="603504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4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4,191</a:t>
            </a:r>
            <a:endParaRPr/>
          </a:p>
        </p:txBody>
      </p:sp>
      <p:sp>
        <p:nvSpPr>
          <p:cNvPr id="282" name="Google Shape;282;p14"/>
          <p:cNvSpPr txBox="1"/>
          <p:nvPr/>
        </p:nvSpPr>
        <p:spPr>
          <a:xfrm>
            <a:off x="4306824" y="5170932"/>
            <a:ext cx="603504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4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3,188</a:t>
            </a:r>
            <a:endParaRPr/>
          </a:p>
        </p:txBody>
      </p:sp>
      <p:sp>
        <p:nvSpPr>
          <p:cNvPr id="283" name="Google Shape;283;p14"/>
          <p:cNvSpPr txBox="1"/>
          <p:nvPr/>
        </p:nvSpPr>
        <p:spPr>
          <a:xfrm>
            <a:off x="5020056" y="5170932"/>
            <a:ext cx="932688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4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1,003</a:t>
            </a:r>
            <a:endParaRPr/>
          </a:p>
        </p:txBody>
      </p:sp>
      <p:sp>
        <p:nvSpPr>
          <p:cNvPr id="284" name="Google Shape;284;p14"/>
          <p:cNvSpPr txBox="1"/>
          <p:nvPr/>
        </p:nvSpPr>
        <p:spPr>
          <a:xfrm>
            <a:off x="530352" y="5376672"/>
            <a:ext cx="621792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40" u="none" cap="none" strike="noStrike">
                <a:solidFill>
                  <a:srgbClr val="1F2A37"/>
                </a:solidFill>
                <a:latin typeface="Calibri"/>
                <a:ea typeface="Calibri"/>
                <a:cs typeface="Calibri"/>
                <a:sym typeface="Calibri"/>
              </a:rPr>
              <a:t>8802</a:t>
            </a:r>
            <a:endParaRPr/>
          </a:p>
        </p:txBody>
      </p:sp>
      <p:sp>
        <p:nvSpPr>
          <p:cNvPr id="285" name="Google Shape;285;p14"/>
          <p:cNvSpPr txBox="1"/>
          <p:nvPr/>
        </p:nvSpPr>
        <p:spPr>
          <a:xfrm>
            <a:off x="1261872" y="5376672"/>
            <a:ext cx="2221991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4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Crispy Dunes CHH 4 x 12ct  1.1</a:t>
            </a:r>
            <a:endParaRPr/>
          </a:p>
        </p:txBody>
      </p:sp>
      <p:sp>
        <p:nvSpPr>
          <p:cNvPr id="286" name="Google Shape;286;p14"/>
          <p:cNvSpPr txBox="1"/>
          <p:nvPr/>
        </p:nvSpPr>
        <p:spPr>
          <a:xfrm>
            <a:off x="3593591" y="5376672"/>
            <a:ext cx="603504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4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2,107</a:t>
            </a:r>
            <a:endParaRPr/>
          </a:p>
        </p:txBody>
      </p:sp>
      <p:sp>
        <p:nvSpPr>
          <p:cNvPr id="287" name="Google Shape;287;p14"/>
          <p:cNvSpPr txBox="1"/>
          <p:nvPr/>
        </p:nvSpPr>
        <p:spPr>
          <a:xfrm>
            <a:off x="4306824" y="5376672"/>
            <a:ext cx="603504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4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1,619</a:t>
            </a:r>
            <a:endParaRPr/>
          </a:p>
        </p:txBody>
      </p:sp>
      <p:sp>
        <p:nvSpPr>
          <p:cNvPr id="288" name="Google Shape;288;p14"/>
          <p:cNvSpPr txBox="1"/>
          <p:nvPr/>
        </p:nvSpPr>
        <p:spPr>
          <a:xfrm>
            <a:off x="5020056" y="5376672"/>
            <a:ext cx="932688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4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488</a:t>
            </a:r>
            <a:endParaRPr/>
          </a:p>
        </p:txBody>
      </p:sp>
      <p:sp>
        <p:nvSpPr>
          <p:cNvPr id="289" name="Google Shape;289;p14"/>
          <p:cNvSpPr/>
          <p:nvPr/>
        </p:nvSpPr>
        <p:spPr>
          <a:xfrm>
            <a:off x="457200" y="5545836"/>
            <a:ext cx="5532120" cy="205740"/>
          </a:xfrm>
          <a:prstGeom prst="rect">
            <a:avLst/>
          </a:prstGeom>
          <a:solidFill>
            <a:srgbClr val="F3F4F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0" name="Google Shape;290;p14"/>
          <p:cNvSpPr txBox="1"/>
          <p:nvPr/>
        </p:nvSpPr>
        <p:spPr>
          <a:xfrm>
            <a:off x="530352" y="5582412"/>
            <a:ext cx="621792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40" u="none" cap="none" strike="noStrike">
                <a:solidFill>
                  <a:srgbClr val="1F2A37"/>
                </a:solidFill>
                <a:latin typeface="Calibri"/>
                <a:ea typeface="Calibri"/>
                <a:cs typeface="Calibri"/>
                <a:sym typeface="Calibri"/>
              </a:rPr>
              <a:t>0009</a:t>
            </a:r>
            <a:endParaRPr/>
          </a:p>
        </p:txBody>
      </p:sp>
      <p:sp>
        <p:nvSpPr>
          <p:cNvPr id="291" name="Google Shape;291;p14"/>
          <p:cNvSpPr txBox="1"/>
          <p:nvPr/>
        </p:nvSpPr>
        <p:spPr>
          <a:xfrm>
            <a:off x="1261872" y="5582412"/>
            <a:ext cx="2221991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4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Leos CNC 4 x 10 CT LS 1.69oz</a:t>
            </a:r>
            <a:endParaRPr/>
          </a:p>
        </p:txBody>
      </p:sp>
      <p:sp>
        <p:nvSpPr>
          <p:cNvPr id="292" name="Google Shape;292;p14"/>
          <p:cNvSpPr txBox="1"/>
          <p:nvPr/>
        </p:nvSpPr>
        <p:spPr>
          <a:xfrm>
            <a:off x="3593591" y="5582412"/>
            <a:ext cx="603504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4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980</a:t>
            </a:r>
            <a:endParaRPr/>
          </a:p>
        </p:txBody>
      </p:sp>
      <p:sp>
        <p:nvSpPr>
          <p:cNvPr id="293" name="Google Shape;293;p14"/>
          <p:cNvSpPr txBox="1"/>
          <p:nvPr/>
        </p:nvSpPr>
        <p:spPr>
          <a:xfrm>
            <a:off x="4306824" y="5582412"/>
            <a:ext cx="603504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4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551</a:t>
            </a:r>
            <a:endParaRPr/>
          </a:p>
        </p:txBody>
      </p:sp>
      <p:sp>
        <p:nvSpPr>
          <p:cNvPr id="294" name="Google Shape;294;p14"/>
          <p:cNvSpPr txBox="1"/>
          <p:nvPr/>
        </p:nvSpPr>
        <p:spPr>
          <a:xfrm>
            <a:off x="5020056" y="5582412"/>
            <a:ext cx="932688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4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429</a:t>
            </a:r>
            <a:endParaRPr/>
          </a:p>
        </p:txBody>
      </p:sp>
      <p:sp>
        <p:nvSpPr>
          <p:cNvPr id="295" name="Google Shape;295;p14"/>
          <p:cNvSpPr txBox="1"/>
          <p:nvPr/>
        </p:nvSpPr>
        <p:spPr>
          <a:xfrm>
            <a:off x="530352" y="5788152"/>
            <a:ext cx="621792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40" u="none" cap="none" strike="noStrike">
                <a:solidFill>
                  <a:srgbClr val="1F2A37"/>
                </a:solidFill>
                <a:latin typeface="Calibri"/>
                <a:ea typeface="Calibri"/>
                <a:cs typeface="Calibri"/>
                <a:sym typeface="Calibri"/>
              </a:rPr>
              <a:t>3341</a:t>
            </a:r>
            <a:endParaRPr/>
          </a:p>
        </p:txBody>
      </p:sp>
      <p:sp>
        <p:nvSpPr>
          <p:cNvPr id="296" name="Google Shape;296;p14"/>
          <p:cNvSpPr txBox="1"/>
          <p:nvPr/>
        </p:nvSpPr>
        <p:spPr>
          <a:xfrm>
            <a:off x="1261872" y="5788152"/>
            <a:ext cx="2221991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4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Wafel DCV 4 x 12 CT  1.16oz</a:t>
            </a:r>
            <a:endParaRPr/>
          </a:p>
        </p:txBody>
      </p:sp>
      <p:sp>
        <p:nvSpPr>
          <p:cNvPr id="297" name="Google Shape;297;p14"/>
          <p:cNvSpPr txBox="1"/>
          <p:nvPr/>
        </p:nvSpPr>
        <p:spPr>
          <a:xfrm>
            <a:off x="3593591" y="5788152"/>
            <a:ext cx="603504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4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7,680</a:t>
            </a:r>
            <a:endParaRPr/>
          </a:p>
        </p:txBody>
      </p:sp>
      <p:sp>
        <p:nvSpPr>
          <p:cNvPr id="298" name="Google Shape;298;p14"/>
          <p:cNvSpPr txBox="1"/>
          <p:nvPr/>
        </p:nvSpPr>
        <p:spPr>
          <a:xfrm>
            <a:off x="4306824" y="5788152"/>
            <a:ext cx="603504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4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7,520</a:t>
            </a:r>
            <a:endParaRPr/>
          </a:p>
        </p:txBody>
      </p:sp>
      <p:sp>
        <p:nvSpPr>
          <p:cNvPr id="299" name="Google Shape;299;p14"/>
          <p:cNvSpPr txBox="1"/>
          <p:nvPr/>
        </p:nvSpPr>
        <p:spPr>
          <a:xfrm>
            <a:off x="5020056" y="5788152"/>
            <a:ext cx="932688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4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160</a:t>
            </a:r>
            <a:endParaRPr/>
          </a:p>
        </p:txBody>
      </p:sp>
      <p:sp>
        <p:nvSpPr>
          <p:cNvPr id="300" name="Google Shape;300;p14"/>
          <p:cNvSpPr/>
          <p:nvPr/>
        </p:nvSpPr>
        <p:spPr>
          <a:xfrm>
            <a:off x="457200" y="5957316"/>
            <a:ext cx="5532120" cy="205740"/>
          </a:xfrm>
          <a:prstGeom prst="rect">
            <a:avLst/>
          </a:prstGeom>
          <a:solidFill>
            <a:srgbClr val="F3F4F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1" name="Google Shape;301;p14"/>
          <p:cNvSpPr txBox="1"/>
          <p:nvPr/>
        </p:nvSpPr>
        <p:spPr>
          <a:xfrm>
            <a:off x="530352" y="5993892"/>
            <a:ext cx="621792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40" u="none" cap="none" strike="noStrike">
                <a:solidFill>
                  <a:srgbClr val="1F2A37"/>
                </a:solidFill>
                <a:latin typeface="Calibri"/>
                <a:ea typeface="Calibri"/>
                <a:cs typeface="Calibri"/>
                <a:sym typeface="Calibri"/>
              </a:rPr>
              <a:t>3881-N</a:t>
            </a:r>
            <a:endParaRPr/>
          </a:p>
        </p:txBody>
      </p:sp>
      <p:sp>
        <p:nvSpPr>
          <p:cNvPr id="302" name="Google Shape;302;p14"/>
          <p:cNvSpPr txBox="1"/>
          <p:nvPr/>
        </p:nvSpPr>
        <p:spPr>
          <a:xfrm>
            <a:off x="1261872" y="5993892"/>
            <a:ext cx="2221991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4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Wafel CNC 4 x 12 CT  1.16oz N</a:t>
            </a:r>
            <a:endParaRPr/>
          </a:p>
        </p:txBody>
      </p:sp>
      <p:sp>
        <p:nvSpPr>
          <p:cNvPr id="303" name="Google Shape;303;p14"/>
          <p:cNvSpPr txBox="1"/>
          <p:nvPr/>
        </p:nvSpPr>
        <p:spPr>
          <a:xfrm>
            <a:off x="3593591" y="5993892"/>
            <a:ext cx="603504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4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1,500</a:t>
            </a:r>
            <a:endParaRPr/>
          </a:p>
        </p:txBody>
      </p:sp>
      <p:sp>
        <p:nvSpPr>
          <p:cNvPr id="304" name="Google Shape;304;p14"/>
          <p:cNvSpPr txBox="1"/>
          <p:nvPr/>
        </p:nvSpPr>
        <p:spPr>
          <a:xfrm>
            <a:off x="4306824" y="5993892"/>
            <a:ext cx="603504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4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1,365</a:t>
            </a:r>
            <a:endParaRPr/>
          </a:p>
        </p:txBody>
      </p:sp>
      <p:sp>
        <p:nvSpPr>
          <p:cNvPr id="305" name="Google Shape;305;p14"/>
          <p:cNvSpPr txBox="1"/>
          <p:nvPr/>
        </p:nvSpPr>
        <p:spPr>
          <a:xfrm>
            <a:off x="5020056" y="5993892"/>
            <a:ext cx="932688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4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135</a:t>
            </a:r>
            <a:endParaRPr/>
          </a:p>
        </p:txBody>
      </p:sp>
      <p:sp>
        <p:nvSpPr>
          <p:cNvPr id="306" name="Google Shape;306;p14"/>
          <p:cNvSpPr/>
          <p:nvPr/>
        </p:nvSpPr>
        <p:spPr>
          <a:xfrm>
            <a:off x="457200" y="6163056"/>
            <a:ext cx="5532120" cy="205740"/>
          </a:xfrm>
          <a:prstGeom prst="rect">
            <a:avLst/>
          </a:prstGeom>
          <a:solidFill>
            <a:srgbClr val="FAE3C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7" name="Google Shape;307;p14"/>
          <p:cNvSpPr txBox="1"/>
          <p:nvPr/>
        </p:nvSpPr>
        <p:spPr>
          <a:xfrm>
            <a:off x="530352" y="6199632"/>
            <a:ext cx="621792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40" u="none" cap="none" strike="noStrike">
                <a:solidFill>
                  <a:srgbClr val="3E2A1A"/>
                </a:solidFill>
                <a:latin typeface="Calibri"/>
                <a:ea typeface="Calibri"/>
                <a:cs typeface="Calibri"/>
                <a:sym typeface="Calibri"/>
              </a:rPr>
              <a:t>Σ SKUs</a:t>
            </a:r>
            <a:endParaRPr/>
          </a:p>
        </p:txBody>
      </p:sp>
      <p:sp>
        <p:nvSpPr>
          <p:cNvPr id="308" name="Google Shape;308;p14"/>
          <p:cNvSpPr txBox="1"/>
          <p:nvPr/>
        </p:nvSpPr>
        <p:spPr>
          <a:xfrm>
            <a:off x="1261872" y="6199632"/>
            <a:ext cx="2221991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40" u="none" cap="none" strike="noStrike">
                <a:solidFill>
                  <a:srgbClr val="3E2A1A"/>
                </a:solidFill>
                <a:latin typeface="Calibri"/>
                <a:ea typeface="Calibri"/>
                <a:cs typeface="Calibri"/>
                <a:sym typeface="Calibri"/>
              </a:rPr>
              <a:t>thru Jun 28</a:t>
            </a:r>
            <a:endParaRPr/>
          </a:p>
        </p:txBody>
      </p:sp>
      <p:sp>
        <p:nvSpPr>
          <p:cNvPr id="309" name="Google Shape;309;p14"/>
          <p:cNvSpPr txBox="1"/>
          <p:nvPr/>
        </p:nvSpPr>
        <p:spPr>
          <a:xfrm>
            <a:off x="3593591" y="6199632"/>
            <a:ext cx="603504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40" u="none" cap="none" strike="noStrike">
                <a:solidFill>
                  <a:srgbClr val="3E2A1A"/>
                </a:solidFill>
                <a:latin typeface="Calibri"/>
                <a:ea typeface="Calibri"/>
                <a:cs typeface="Calibri"/>
                <a:sym typeface="Calibri"/>
              </a:rPr>
              <a:t>58,683</a:t>
            </a:r>
            <a:endParaRPr/>
          </a:p>
        </p:txBody>
      </p:sp>
      <p:sp>
        <p:nvSpPr>
          <p:cNvPr id="310" name="Google Shape;310;p14"/>
          <p:cNvSpPr txBox="1"/>
          <p:nvPr/>
        </p:nvSpPr>
        <p:spPr>
          <a:xfrm>
            <a:off x="4306824" y="6199632"/>
            <a:ext cx="603504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40" u="none" cap="none" strike="noStrike">
                <a:solidFill>
                  <a:srgbClr val="3E2A1A"/>
                </a:solidFill>
                <a:latin typeface="Calibri"/>
                <a:ea typeface="Calibri"/>
                <a:cs typeface="Calibri"/>
                <a:sym typeface="Calibri"/>
              </a:rPr>
              <a:t>56,173</a:t>
            </a:r>
            <a:endParaRPr/>
          </a:p>
        </p:txBody>
      </p:sp>
      <p:sp>
        <p:nvSpPr>
          <p:cNvPr id="311" name="Google Shape;311;p14"/>
          <p:cNvSpPr txBox="1"/>
          <p:nvPr/>
        </p:nvSpPr>
        <p:spPr>
          <a:xfrm>
            <a:off x="5020056" y="6199632"/>
            <a:ext cx="932688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40" u="none" cap="none" strike="noStrike">
                <a:solidFill>
                  <a:srgbClr val="3E2A1A"/>
                </a:solidFill>
                <a:latin typeface="Calibri"/>
                <a:ea typeface="Calibri"/>
                <a:cs typeface="Calibri"/>
                <a:sym typeface="Calibri"/>
              </a:rPr>
              <a:t>2,510</a:t>
            </a:r>
            <a:endParaRPr/>
          </a:p>
        </p:txBody>
      </p:sp>
      <p:sp>
        <p:nvSpPr>
          <p:cNvPr id="312" name="Google Shape;312;p14"/>
          <p:cNvSpPr/>
          <p:nvPr/>
        </p:nvSpPr>
        <p:spPr>
          <a:xfrm>
            <a:off x="457200" y="4905756"/>
            <a:ext cx="5532120" cy="1463039"/>
          </a:xfrm>
          <a:prstGeom prst="rect">
            <a:avLst/>
          </a:prstGeom>
          <a:noFill/>
          <a:ln cap="flat" cmpd="sng" w="9525">
            <a:solidFill>
              <a:srgbClr val="E5E5E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3" name="Google Shape;313;p14"/>
          <p:cNvSpPr txBox="1"/>
          <p:nvPr/>
        </p:nvSpPr>
        <p:spPr>
          <a:xfrm>
            <a:off x="6199632" y="2176272"/>
            <a:ext cx="5532120" cy="2194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C95512"/>
                </a:solidFill>
                <a:latin typeface="Calibri"/>
                <a:ea typeface="Calibri"/>
                <a:cs typeface="Calibri"/>
                <a:sym typeface="Calibri"/>
              </a:rPr>
              <a:t>L2 — Top 10 Worst SKUs by Fill % (Dot Foods → End Customer)</a:t>
            </a:r>
            <a:endParaRPr/>
          </a:p>
        </p:txBody>
      </p:sp>
      <p:sp>
        <p:nvSpPr>
          <p:cNvPr id="314" name="Google Shape;314;p14"/>
          <p:cNvSpPr txBox="1"/>
          <p:nvPr/>
        </p:nvSpPr>
        <p:spPr>
          <a:xfrm>
            <a:off x="6199632" y="2414016"/>
            <a:ext cx="5532120" cy="1828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8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Sales History thru 7/5/26 (June figures). Ranked ascending. Red = sub-95%. Min 100 cs ordered where available.</a:t>
            </a:r>
            <a:endParaRPr/>
          </a:p>
        </p:txBody>
      </p:sp>
      <p:sp>
        <p:nvSpPr>
          <p:cNvPr id="315" name="Google Shape;315;p14"/>
          <p:cNvSpPr/>
          <p:nvPr/>
        </p:nvSpPr>
        <p:spPr>
          <a:xfrm>
            <a:off x="6199632" y="2633472"/>
            <a:ext cx="5532120" cy="256032"/>
          </a:xfrm>
          <a:prstGeom prst="rect">
            <a:avLst/>
          </a:prstGeom>
          <a:solidFill>
            <a:srgbClr val="C9551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6" name="Google Shape;316;p14"/>
          <p:cNvSpPr txBox="1"/>
          <p:nvPr/>
        </p:nvSpPr>
        <p:spPr>
          <a:xfrm>
            <a:off x="6272784" y="2679191"/>
            <a:ext cx="530352" cy="2011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3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SKU</a:t>
            </a:r>
            <a:endParaRPr/>
          </a:p>
        </p:txBody>
      </p:sp>
      <p:sp>
        <p:nvSpPr>
          <p:cNvPr id="317" name="Google Shape;317;p14"/>
          <p:cNvSpPr txBox="1"/>
          <p:nvPr/>
        </p:nvSpPr>
        <p:spPr>
          <a:xfrm>
            <a:off x="6912864" y="2679191"/>
            <a:ext cx="2221991" cy="2011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3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Description</a:t>
            </a:r>
            <a:endParaRPr/>
          </a:p>
        </p:txBody>
      </p:sp>
      <p:sp>
        <p:nvSpPr>
          <p:cNvPr id="318" name="Google Shape;318;p14"/>
          <p:cNvSpPr txBox="1"/>
          <p:nvPr/>
        </p:nvSpPr>
        <p:spPr>
          <a:xfrm>
            <a:off x="9244584" y="2679191"/>
            <a:ext cx="457200" cy="2011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3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Ord</a:t>
            </a:r>
            <a:endParaRPr/>
          </a:p>
        </p:txBody>
      </p:sp>
      <p:sp>
        <p:nvSpPr>
          <p:cNvPr id="319" name="Google Shape;319;p14"/>
          <p:cNvSpPr txBox="1"/>
          <p:nvPr/>
        </p:nvSpPr>
        <p:spPr>
          <a:xfrm>
            <a:off x="9811512" y="2679191"/>
            <a:ext cx="457200" cy="2011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3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Recv</a:t>
            </a:r>
            <a:endParaRPr/>
          </a:p>
        </p:txBody>
      </p:sp>
      <p:sp>
        <p:nvSpPr>
          <p:cNvPr id="320" name="Google Shape;320;p14"/>
          <p:cNvSpPr txBox="1"/>
          <p:nvPr/>
        </p:nvSpPr>
        <p:spPr>
          <a:xfrm>
            <a:off x="10378440" y="2679191"/>
            <a:ext cx="347472" cy="2011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3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Sh</a:t>
            </a:r>
            <a:endParaRPr/>
          </a:p>
        </p:txBody>
      </p:sp>
      <p:sp>
        <p:nvSpPr>
          <p:cNvPr id="321" name="Google Shape;321;p14"/>
          <p:cNvSpPr txBox="1"/>
          <p:nvPr/>
        </p:nvSpPr>
        <p:spPr>
          <a:xfrm>
            <a:off x="10835640" y="2679191"/>
            <a:ext cx="859536" cy="2011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3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Fill %</a:t>
            </a:r>
            <a:endParaRPr/>
          </a:p>
        </p:txBody>
      </p:sp>
      <p:sp>
        <p:nvSpPr>
          <p:cNvPr id="322" name="Google Shape;322;p14"/>
          <p:cNvSpPr/>
          <p:nvPr/>
        </p:nvSpPr>
        <p:spPr>
          <a:xfrm>
            <a:off x="6199632" y="2889504"/>
            <a:ext cx="5532120" cy="315468"/>
          </a:xfrm>
          <a:prstGeom prst="rect">
            <a:avLst/>
          </a:prstGeom>
          <a:solidFill>
            <a:srgbClr val="F3F4F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3" name="Google Shape;323;p14"/>
          <p:cNvSpPr txBox="1"/>
          <p:nvPr/>
        </p:nvSpPr>
        <p:spPr>
          <a:xfrm>
            <a:off x="6272784" y="2926080"/>
            <a:ext cx="530352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60" u="none" cap="none" strike="noStrike">
                <a:solidFill>
                  <a:srgbClr val="1F2A37"/>
                </a:solidFill>
                <a:latin typeface="Calibri"/>
                <a:ea typeface="Calibri"/>
                <a:cs typeface="Calibri"/>
                <a:sym typeface="Calibri"/>
              </a:rPr>
              <a:t>—</a:t>
            </a:r>
            <a:endParaRPr/>
          </a:p>
        </p:txBody>
      </p:sp>
      <p:sp>
        <p:nvSpPr>
          <p:cNvPr id="324" name="Google Shape;324;p14"/>
          <p:cNvSpPr txBox="1"/>
          <p:nvPr/>
        </p:nvSpPr>
        <p:spPr>
          <a:xfrm>
            <a:off x="6912864" y="2926080"/>
            <a:ext cx="2221991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6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WAFEL SHIPPER 48 - 48 CNT</a:t>
            </a:r>
            <a:endParaRPr/>
          </a:p>
        </p:txBody>
      </p:sp>
      <p:sp>
        <p:nvSpPr>
          <p:cNvPr id="325" name="Google Shape;325;p14"/>
          <p:cNvSpPr txBox="1"/>
          <p:nvPr/>
        </p:nvSpPr>
        <p:spPr>
          <a:xfrm>
            <a:off x="9244584" y="2926080"/>
            <a:ext cx="4572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6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169</a:t>
            </a:r>
            <a:endParaRPr/>
          </a:p>
        </p:txBody>
      </p:sp>
      <p:sp>
        <p:nvSpPr>
          <p:cNvPr id="326" name="Google Shape;326;p14"/>
          <p:cNvSpPr txBox="1"/>
          <p:nvPr/>
        </p:nvSpPr>
        <p:spPr>
          <a:xfrm>
            <a:off x="9811512" y="2926080"/>
            <a:ext cx="4572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6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/>
          </a:p>
        </p:txBody>
      </p:sp>
      <p:sp>
        <p:nvSpPr>
          <p:cNvPr id="327" name="Google Shape;327;p14"/>
          <p:cNvSpPr txBox="1"/>
          <p:nvPr/>
        </p:nvSpPr>
        <p:spPr>
          <a:xfrm>
            <a:off x="10378440" y="2926080"/>
            <a:ext cx="347472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6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169</a:t>
            </a:r>
            <a:endParaRPr/>
          </a:p>
        </p:txBody>
      </p:sp>
      <p:sp>
        <p:nvSpPr>
          <p:cNvPr id="328" name="Google Shape;328;p14"/>
          <p:cNvSpPr txBox="1"/>
          <p:nvPr/>
        </p:nvSpPr>
        <p:spPr>
          <a:xfrm>
            <a:off x="10835640" y="2926080"/>
            <a:ext cx="859536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60" u="none" cap="none" strike="noStrike">
                <a:solidFill>
                  <a:srgbClr val="DC2626"/>
                </a:solidFill>
                <a:latin typeface="Calibri"/>
                <a:ea typeface="Calibri"/>
                <a:cs typeface="Calibri"/>
                <a:sym typeface="Calibri"/>
              </a:rPr>
              <a:t>0.0%</a:t>
            </a:r>
            <a:endParaRPr/>
          </a:p>
        </p:txBody>
      </p:sp>
      <p:sp>
        <p:nvSpPr>
          <p:cNvPr id="329" name="Google Shape;329;p14"/>
          <p:cNvSpPr txBox="1"/>
          <p:nvPr/>
        </p:nvSpPr>
        <p:spPr>
          <a:xfrm>
            <a:off x="6272784" y="3241548"/>
            <a:ext cx="530352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60" u="none" cap="none" strike="noStrike">
                <a:solidFill>
                  <a:srgbClr val="1F2A37"/>
                </a:solidFill>
                <a:latin typeface="Calibri"/>
                <a:ea typeface="Calibri"/>
                <a:cs typeface="Calibri"/>
                <a:sym typeface="Calibri"/>
              </a:rPr>
              <a:t>—</a:t>
            </a:r>
            <a:endParaRPr/>
          </a:p>
        </p:txBody>
      </p:sp>
      <p:sp>
        <p:nvSpPr>
          <p:cNvPr id="330" name="Google Shape;330;p14"/>
          <p:cNvSpPr txBox="1"/>
          <p:nvPr/>
        </p:nvSpPr>
        <p:spPr>
          <a:xfrm>
            <a:off x="6912864" y="3241548"/>
            <a:ext cx="2221991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6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STRAWBERRY WAFER 4 - 32 -</a:t>
            </a:r>
            <a:endParaRPr/>
          </a:p>
        </p:txBody>
      </p:sp>
      <p:sp>
        <p:nvSpPr>
          <p:cNvPr id="331" name="Google Shape;331;p14"/>
          <p:cNvSpPr txBox="1"/>
          <p:nvPr/>
        </p:nvSpPr>
        <p:spPr>
          <a:xfrm>
            <a:off x="9244584" y="3241548"/>
            <a:ext cx="4572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6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95</a:t>
            </a:r>
            <a:endParaRPr/>
          </a:p>
        </p:txBody>
      </p:sp>
      <p:sp>
        <p:nvSpPr>
          <p:cNvPr id="332" name="Google Shape;332;p14"/>
          <p:cNvSpPr txBox="1"/>
          <p:nvPr/>
        </p:nvSpPr>
        <p:spPr>
          <a:xfrm>
            <a:off x="9811512" y="3241548"/>
            <a:ext cx="4572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6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22</a:t>
            </a:r>
            <a:endParaRPr/>
          </a:p>
        </p:txBody>
      </p:sp>
      <p:sp>
        <p:nvSpPr>
          <p:cNvPr id="333" name="Google Shape;333;p14"/>
          <p:cNvSpPr txBox="1"/>
          <p:nvPr/>
        </p:nvSpPr>
        <p:spPr>
          <a:xfrm>
            <a:off x="10378440" y="3241548"/>
            <a:ext cx="347472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6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73</a:t>
            </a:r>
            <a:endParaRPr/>
          </a:p>
        </p:txBody>
      </p:sp>
      <p:sp>
        <p:nvSpPr>
          <p:cNvPr id="334" name="Google Shape;334;p14"/>
          <p:cNvSpPr txBox="1"/>
          <p:nvPr/>
        </p:nvSpPr>
        <p:spPr>
          <a:xfrm>
            <a:off x="10835640" y="3241548"/>
            <a:ext cx="859536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60" u="none" cap="none" strike="noStrike">
                <a:solidFill>
                  <a:srgbClr val="DC2626"/>
                </a:solidFill>
                <a:latin typeface="Calibri"/>
                <a:ea typeface="Calibri"/>
                <a:cs typeface="Calibri"/>
                <a:sym typeface="Calibri"/>
              </a:rPr>
              <a:t>23.2%</a:t>
            </a:r>
            <a:endParaRPr/>
          </a:p>
        </p:txBody>
      </p:sp>
      <p:sp>
        <p:nvSpPr>
          <p:cNvPr id="335" name="Google Shape;335;p14"/>
          <p:cNvSpPr/>
          <p:nvPr/>
        </p:nvSpPr>
        <p:spPr>
          <a:xfrm>
            <a:off x="6199632" y="3520440"/>
            <a:ext cx="5532120" cy="315468"/>
          </a:xfrm>
          <a:prstGeom prst="rect">
            <a:avLst/>
          </a:prstGeom>
          <a:solidFill>
            <a:srgbClr val="F3F4F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" name="Google Shape;336;p14"/>
          <p:cNvSpPr txBox="1"/>
          <p:nvPr/>
        </p:nvSpPr>
        <p:spPr>
          <a:xfrm>
            <a:off x="6272784" y="3557016"/>
            <a:ext cx="530352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60" u="none" cap="none" strike="noStrike">
                <a:solidFill>
                  <a:srgbClr val="1F2A37"/>
                </a:solidFill>
                <a:latin typeface="Calibri"/>
                <a:ea typeface="Calibri"/>
                <a:cs typeface="Calibri"/>
                <a:sym typeface="Calibri"/>
              </a:rPr>
              <a:t>—</a:t>
            </a:r>
            <a:endParaRPr/>
          </a:p>
        </p:txBody>
      </p:sp>
      <p:sp>
        <p:nvSpPr>
          <p:cNvPr id="337" name="Google Shape;337;p14"/>
          <p:cNvSpPr txBox="1"/>
          <p:nvPr/>
        </p:nvSpPr>
        <p:spPr>
          <a:xfrm>
            <a:off x="6912864" y="3557016"/>
            <a:ext cx="2221991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6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CHOCOLATE HAZELNUT CRISPY DUNE</a:t>
            </a:r>
            <a:endParaRPr/>
          </a:p>
        </p:txBody>
      </p:sp>
      <p:sp>
        <p:nvSpPr>
          <p:cNvPr id="338" name="Google Shape;338;p14"/>
          <p:cNvSpPr txBox="1"/>
          <p:nvPr/>
        </p:nvSpPr>
        <p:spPr>
          <a:xfrm>
            <a:off x="9244584" y="3557016"/>
            <a:ext cx="4572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6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806</a:t>
            </a:r>
            <a:endParaRPr/>
          </a:p>
        </p:txBody>
      </p:sp>
      <p:sp>
        <p:nvSpPr>
          <p:cNvPr id="339" name="Google Shape;339;p14"/>
          <p:cNvSpPr txBox="1"/>
          <p:nvPr/>
        </p:nvSpPr>
        <p:spPr>
          <a:xfrm>
            <a:off x="9811512" y="3557016"/>
            <a:ext cx="4572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6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792</a:t>
            </a:r>
            <a:endParaRPr/>
          </a:p>
        </p:txBody>
      </p:sp>
      <p:sp>
        <p:nvSpPr>
          <p:cNvPr id="340" name="Google Shape;340;p14"/>
          <p:cNvSpPr txBox="1"/>
          <p:nvPr/>
        </p:nvSpPr>
        <p:spPr>
          <a:xfrm>
            <a:off x="10378440" y="3557016"/>
            <a:ext cx="347472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6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14</a:t>
            </a:r>
            <a:endParaRPr/>
          </a:p>
        </p:txBody>
      </p:sp>
      <p:sp>
        <p:nvSpPr>
          <p:cNvPr id="341" name="Google Shape;341;p14"/>
          <p:cNvSpPr txBox="1"/>
          <p:nvPr/>
        </p:nvSpPr>
        <p:spPr>
          <a:xfrm>
            <a:off x="10835640" y="3557016"/>
            <a:ext cx="859536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60" u="none" cap="none" strike="noStrike">
                <a:solidFill>
                  <a:srgbClr val="DC2626"/>
                </a:solidFill>
                <a:latin typeface="Calibri"/>
                <a:ea typeface="Calibri"/>
                <a:cs typeface="Calibri"/>
                <a:sym typeface="Calibri"/>
              </a:rPr>
              <a:t>98.3%</a:t>
            </a:r>
            <a:endParaRPr/>
          </a:p>
        </p:txBody>
      </p:sp>
      <p:sp>
        <p:nvSpPr>
          <p:cNvPr id="342" name="Google Shape;342;p14"/>
          <p:cNvSpPr txBox="1"/>
          <p:nvPr/>
        </p:nvSpPr>
        <p:spPr>
          <a:xfrm>
            <a:off x="6272784" y="3872484"/>
            <a:ext cx="530352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60" u="none" cap="none" strike="noStrike">
                <a:solidFill>
                  <a:srgbClr val="1F2A37"/>
                </a:solidFill>
                <a:latin typeface="Calibri"/>
                <a:ea typeface="Calibri"/>
                <a:cs typeface="Calibri"/>
                <a:sym typeface="Calibri"/>
              </a:rPr>
              <a:t>—</a:t>
            </a:r>
            <a:endParaRPr/>
          </a:p>
        </p:txBody>
      </p:sp>
      <p:sp>
        <p:nvSpPr>
          <p:cNvPr id="343" name="Google Shape;343;p14"/>
          <p:cNvSpPr txBox="1"/>
          <p:nvPr/>
        </p:nvSpPr>
        <p:spPr>
          <a:xfrm>
            <a:off x="6912864" y="3872484"/>
            <a:ext cx="2221991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6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LS SNICKERDOODLE WAFELS 4 -</a:t>
            </a:r>
            <a:endParaRPr/>
          </a:p>
        </p:txBody>
      </p:sp>
      <p:sp>
        <p:nvSpPr>
          <p:cNvPr id="344" name="Google Shape;344;p14"/>
          <p:cNvSpPr txBox="1"/>
          <p:nvPr/>
        </p:nvSpPr>
        <p:spPr>
          <a:xfrm>
            <a:off x="9244584" y="3872484"/>
            <a:ext cx="4572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6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112</a:t>
            </a:r>
            <a:endParaRPr/>
          </a:p>
        </p:txBody>
      </p:sp>
      <p:sp>
        <p:nvSpPr>
          <p:cNvPr id="345" name="Google Shape;345;p14"/>
          <p:cNvSpPr txBox="1"/>
          <p:nvPr/>
        </p:nvSpPr>
        <p:spPr>
          <a:xfrm>
            <a:off x="9811512" y="3872484"/>
            <a:ext cx="4572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6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30</a:t>
            </a:r>
            <a:endParaRPr/>
          </a:p>
        </p:txBody>
      </p:sp>
      <p:sp>
        <p:nvSpPr>
          <p:cNvPr id="346" name="Google Shape;346;p14"/>
          <p:cNvSpPr txBox="1"/>
          <p:nvPr/>
        </p:nvSpPr>
        <p:spPr>
          <a:xfrm>
            <a:off x="10378440" y="3872484"/>
            <a:ext cx="347472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6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82</a:t>
            </a:r>
            <a:endParaRPr/>
          </a:p>
        </p:txBody>
      </p:sp>
      <p:sp>
        <p:nvSpPr>
          <p:cNvPr id="347" name="Google Shape;347;p14"/>
          <p:cNvSpPr txBox="1"/>
          <p:nvPr/>
        </p:nvSpPr>
        <p:spPr>
          <a:xfrm>
            <a:off x="10835640" y="3872484"/>
            <a:ext cx="859536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60" u="none" cap="none" strike="noStrike">
                <a:solidFill>
                  <a:srgbClr val="DC2626"/>
                </a:solidFill>
                <a:latin typeface="Calibri"/>
                <a:ea typeface="Calibri"/>
                <a:cs typeface="Calibri"/>
                <a:sym typeface="Calibri"/>
              </a:rPr>
              <a:t>26.8%</a:t>
            </a:r>
            <a:endParaRPr/>
          </a:p>
        </p:txBody>
      </p:sp>
      <p:sp>
        <p:nvSpPr>
          <p:cNvPr id="348" name="Google Shape;348;p14"/>
          <p:cNvSpPr/>
          <p:nvPr/>
        </p:nvSpPr>
        <p:spPr>
          <a:xfrm>
            <a:off x="6199632" y="4151376"/>
            <a:ext cx="5532120" cy="315468"/>
          </a:xfrm>
          <a:prstGeom prst="rect">
            <a:avLst/>
          </a:prstGeom>
          <a:solidFill>
            <a:srgbClr val="F3F4F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9" name="Google Shape;349;p14"/>
          <p:cNvSpPr txBox="1"/>
          <p:nvPr/>
        </p:nvSpPr>
        <p:spPr>
          <a:xfrm>
            <a:off x="6272784" y="4187952"/>
            <a:ext cx="530352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60" u="none" cap="none" strike="noStrike">
                <a:solidFill>
                  <a:srgbClr val="1F2A37"/>
                </a:solidFill>
                <a:latin typeface="Calibri"/>
                <a:ea typeface="Calibri"/>
                <a:cs typeface="Calibri"/>
                <a:sym typeface="Calibri"/>
              </a:rPr>
              <a:t>—</a:t>
            </a:r>
            <a:endParaRPr/>
          </a:p>
        </p:txBody>
      </p:sp>
      <p:sp>
        <p:nvSpPr>
          <p:cNvPr id="350" name="Google Shape;350;p14"/>
          <p:cNvSpPr txBox="1"/>
          <p:nvPr/>
        </p:nvSpPr>
        <p:spPr>
          <a:xfrm>
            <a:off x="6912864" y="4187952"/>
            <a:ext cx="2221991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6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CHOCOLATE BROWNIE WAFELS 4 - 1</a:t>
            </a:r>
            <a:endParaRPr/>
          </a:p>
        </p:txBody>
      </p:sp>
      <p:sp>
        <p:nvSpPr>
          <p:cNvPr id="351" name="Google Shape;351;p14"/>
          <p:cNvSpPr txBox="1"/>
          <p:nvPr/>
        </p:nvSpPr>
        <p:spPr>
          <a:xfrm>
            <a:off x="9244584" y="4187952"/>
            <a:ext cx="4572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6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102</a:t>
            </a:r>
            <a:endParaRPr/>
          </a:p>
        </p:txBody>
      </p:sp>
      <p:sp>
        <p:nvSpPr>
          <p:cNvPr id="352" name="Google Shape;352;p14"/>
          <p:cNvSpPr txBox="1"/>
          <p:nvPr/>
        </p:nvSpPr>
        <p:spPr>
          <a:xfrm>
            <a:off x="9811512" y="4187952"/>
            <a:ext cx="4572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6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101</a:t>
            </a:r>
            <a:endParaRPr/>
          </a:p>
        </p:txBody>
      </p:sp>
      <p:sp>
        <p:nvSpPr>
          <p:cNvPr id="353" name="Google Shape;353;p14"/>
          <p:cNvSpPr txBox="1"/>
          <p:nvPr/>
        </p:nvSpPr>
        <p:spPr>
          <a:xfrm>
            <a:off x="10378440" y="4187952"/>
            <a:ext cx="347472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6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354" name="Google Shape;354;p14"/>
          <p:cNvSpPr txBox="1"/>
          <p:nvPr/>
        </p:nvSpPr>
        <p:spPr>
          <a:xfrm>
            <a:off x="10835640" y="4187952"/>
            <a:ext cx="859536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60" u="none" cap="none" strike="noStrike">
                <a:solidFill>
                  <a:srgbClr val="DC2626"/>
                </a:solidFill>
                <a:latin typeface="Calibri"/>
                <a:ea typeface="Calibri"/>
                <a:cs typeface="Calibri"/>
                <a:sym typeface="Calibri"/>
              </a:rPr>
              <a:t>99.0%</a:t>
            </a:r>
            <a:endParaRPr/>
          </a:p>
        </p:txBody>
      </p:sp>
      <p:sp>
        <p:nvSpPr>
          <p:cNvPr id="355" name="Google Shape;355;p14"/>
          <p:cNvSpPr txBox="1"/>
          <p:nvPr/>
        </p:nvSpPr>
        <p:spPr>
          <a:xfrm>
            <a:off x="6272784" y="4503420"/>
            <a:ext cx="530352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60" u="none" cap="none" strike="noStrike">
                <a:solidFill>
                  <a:srgbClr val="1F2A37"/>
                </a:solidFill>
                <a:latin typeface="Calibri"/>
                <a:ea typeface="Calibri"/>
                <a:cs typeface="Calibri"/>
                <a:sym typeface="Calibri"/>
              </a:rPr>
              <a:t>—</a:t>
            </a:r>
            <a:endParaRPr/>
          </a:p>
        </p:txBody>
      </p:sp>
      <p:sp>
        <p:nvSpPr>
          <p:cNvPr id="356" name="Google Shape;356;p14"/>
          <p:cNvSpPr txBox="1"/>
          <p:nvPr/>
        </p:nvSpPr>
        <p:spPr>
          <a:xfrm>
            <a:off x="6912864" y="4503420"/>
            <a:ext cx="2221991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6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HONEY &amp; OATS WAFELS 4 - 12 - 1</a:t>
            </a:r>
            <a:endParaRPr/>
          </a:p>
        </p:txBody>
      </p:sp>
      <p:sp>
        <p:nvSpPr>
          <p:cNvPr id="357" name="Google Shape;357;p14"/>
          <p:cNvSpPr txBox="1"/>
          <p:nvPr/>
        </p:nvSpPr>
        <p:spPr>
          <a:xfrm>
            <a:off x="9244584" y="4503420"/>
            <a:ext cx="4572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6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1,095</a:t>
            </a:r>
            <a:endParaRPr/>
          </a:p>
        </p:txBody>
      </p:sp>
      <p:sp>
        <p:nvSpPr>
          <p:cNvPr id="358" name="Google Shape;358;p14"/>
          <p:cNvSpPr txBox="1"/>
          <p:nvPr/>
        </p:nvSpPr>
        <p:spPr>
          <a:xfrm>
            <a:off x="9811512" y="4503420"/>
            <a:ext cx="4572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6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1,089</a:t>
            </a:r>
            <a:endParaRPr/>
          </a:p>
        </p:txBody>
      </p:sp>
      <p:sp>
        <p:nvSpPr>
          <p:cNvPr id="359" name="Google Shape;359;p14"/>
          <p:cNvSpPr txBox="1"/>
          <p:nvPr/>
        </p:nvSpPr>
        <p:spPr>
          <a:xfrm>
            <a:off x="10378440" y="4503420"/>
            <a:ext cx="347472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6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/>
          </a:p>
        </p:txBody>
      </p:sp>
      <p:sp>
        <p:nvSpPr>
          <p:cNvPr id="360" name="Google Shape;360;p14"/>
          <p:cNvSpPr txBox="1"/>
          <p:nvPr/>
        </p:nvSpPr>
        <p:spPr>
          <a:xfrm>
            <a:off x="10835640" y="4503420"/>
            <a:ext cx="859536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60" u="none" cap="none" strike="noStrike">
                <a:solidFill>
                  <a:srgbClr val="DC2626"/>
                </a:solidFill>
                <a:latin typeface="Calibri"/>
                <a:ea typeface="Calibri"/>
                <a:cs typeface="Calibri"/>
                <a:sym typeface="Calibri"/>
              </a:rPr>
              <a:t>99.5%</a:t>
            </a:r>
            <a:endParaRPr/>
          </a:p>
        </p:txBody>
      </p:sp>
      <p:sp>
        <p:nvSpPr>
          <p:cNvPr id="361" name="Google Shape;361;p14"/>
          <p:cNvSpPr/>
          <p:nvPr/>
        </p:nvSpPr>
        <p:spPr>
          <a:xfrm>
            <a:off x="6199632" y="4782312"/>
            <a:ext cx="5532120" cy="315468"/>
          </a:xfrm>
          <a:prstGeom prst="rect">
            <a:avLst/>
          </a:prstGeom>
          <a:solidFill>
            <a:srgbClr val="F3F4F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2" name="Google Shape;362;p14"/>
          <p:cNvSpPr txBox="1"/>
          <p:nvPr/>
        </p:nvSpPr>
        <p:spPr>
          <a:xfrm>
            <a:off x="6272784" y="4818888"/>
            <a:ext cx="530352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60" u="none" cap="none" strike="noStrike">
                <a:solidFill>
                  <a:srgbClr val="1F2A37"/>
                </a:solidFill>
                <a:latin typeface="Calibri"/>
                <a:ea typeface="Calibri"/>
                <a:cs typeface="Calibri"/>
                <a:sym typeface="Calibri"/>
              </a:rPr>
              <a:t>—</a:t>
            </a:r>
            <a:endParaRPr/>
          </a:p>
        </p:txBody>
      </p:sp>
      <p:sp>
        <p:nvSpPr>
          <p:cNvPr id="363" name="Google Shape;363;p14"/>
          <p:cNvSpPr txBox="1"/>
          <p:nvPr/>
        </p:nvSpPr>
        <p:spPr>
          <a:xfrm>
            <a:off x="6912864" y="4818888"/>
            <a:ext cx="2221991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6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CHOCOLATE HAZELNUT WAFER 4 - 1</a:t>
            </a:r>
            <a:endParaRPr/>
          </a:p>
        </p:txBody>
      </p:sp>
      <p:sp>
        <p:nvSpPr>
          <p:cNvPr id="364" name="Google Shape;364;p14"/>
          <p:cNvSpPr txBox="1"/>
          <p:nvPr/>
        </p:nvSpPr>
        <p:spPr>
          <a:xfrm>
            <a:off x="9244584" y="4818888"/>
            <a:ext cx="4572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6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226</a:t>
            </a:r>
            <a:endParaRPr/>
          </a:p>
        </p:txBody>
      </p:sp>
      <p:sp>
        <p:nvSpPr>
          <p:cNvPr id="365" name="Google Shape;365;p14"/>
          <p:cNvSpPr txBox="1"/>
          <p:nvPr/>
        </p:nvSpPr>
        <p:spPr>
          <a:xfrm>
            <a:off x="9811512" y="4818888"/>
            <a:ext cx="4572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6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225</a:t>
            </a:r>
            <a:endParaRPr/>
          </a:p>
        </p:txBody>
      </p:sp>
      <p:sp>
        <p:nvSpPr>
          <p:cNvPr id="366" name="Google Shape;366;p14"/>
          <p:cNvSpPr txBox="1"/>
          <p:nvPr/>
        </p:nvSpPr>
        <p:spPr>
          <a:xfrm>
            <a:off x="10378440" y="4818888"/>
            <a:ext cx="347472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6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367" name="Google Shape;367;p14"/>
          <p:cNvSpPr txBox="1"/>
          <p:nvPr/>
        </p:nvSpPr>
        <p:spPr>
          <a:xfrm>
            <a:off x="10835640" y="4818888"/>
            <a:ext cx="859536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60" u="none" cap="none" strike="noStrike">
                <a:solidFill>
                  <a:srgbClr val="DC2626"/>
                </a:solidFill>
                <a:latin typeface="Calibri"/>
                <a:ea typeface="Calibri"/>
                <a:cs typeface="Calibri"/>
                <a:sym typeface="Calibri"/>
              </a:rPr>
              <a:t>99.6%</a:t>
            </a:r>
            <a:endParaRPr/>
          </a:p>
        </p:txBody>
      </p:sp>
      <p:sp>
        <p:nvSpPr>
          <p:cNvPr id="368" name="Google Shape;368;p14"/>
          <p:cNvSpPr txBox="1"/>
          <p:nvPr/>
        </p:nvSpPr>
        <p:spPr>
          <a:xfrm>
            <a:off x="6272784" y="5134356"/>
            <a:ext cx="530352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60" u="none" cap="none" strike="noStrike">
                <a:solidFill>
                  <a:srgbClr val="1F2A37"/>
                </a:solidFill>
                <a:latin typeface="Calibri"/>
                <a:ea typeface="Calibri"/>
                <a:cs typeface="Calibri"/>
                <a:sym typeface="Calibri"/>
              </a:rPr>
              <a:t>—</a:t>
            </a:r>
            <a:endParaRPr/>
          </a:p>
        </p:txBody>
      </p:sp>
      <p:sp>
        <p:nvSpPr>
          <p:cNvPr id="369" name="Google Shape;369;p14"/>
          <p:cNvSpPr txBox="1"/>
          <p:nvPr/>
        </p:nvSpPr>
        <p:spPr>
          <a:xfrm>
            <a:off x="6912864" y="5134356"/>
            <a:ext cx="2221991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6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COOKIES &amp; CREAM WAFELS 4 - 12 </a:t>
            </a:r>
            <a:endParaRPr/>
          </a:p>
        </p:txBody>
      </p:sp>
      <p:sp>
        <p:nvSpPr>
          <p:cNvPr id="370" name="Google Shape;370;p14"/>
          <p:cNvSpPr txBox="1"/>
          <p:nvPr/>
        </p:nvSpPr>
        <p:spPr>
          <a:xfrm>
            <a:off x="9244584" y="5134356"/>
            <a:ext cx="4572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6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373</a:t>
            </a:r>
            <a:endParaRPr/>
          </a:p>
        </p:txBody>
      </p:sp>
      <p:sp>
        <p:nvSpPr>
          <p:cNvPr id="371" name="Google Shape;371;p14"/>
          <p:cNvSpPr txBox="1"/>
          <p:nvPr/>
        </p:nvSpPr>
        <p:spPr>
          <a:xfrm>
            <a:off x="9811512" y="5134356"/>
            <a:ext cx="4572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6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372</a:t>
            </a:r>
            <a:endParaRPr/>
          </a:p>
        </p:txBody>
      </p:sp>
      <p:sp>
        <p:nvSpPr>
          <p:cNvPr id="372" name="Google Shape;372;p14"/>
          <p:cNvSpPr txBox="1"/>
          <p:nvPr/>
        </p:nvSpPr>
        <p:spPr>
          <a:xfrm>
            <a:off x="10378440" y="5134356"/>
            <a:ext cx="347472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6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373" name="Google Shape;373;p14"/>
          <p:cNvSpPr txBox="1"/>
          <p:nvPr/>
        </p:nvSpPr>
        <p:spPr>
          <a:xfrm>
            <a:off x="10835640" y="5134356"/>
            <a:ext cx="859536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60" u="none" cap="none" strike="noStrike">
                <a:solidFill>
                  <a:srgbClr val="DC2626"/>
                </a:solidFill>
                <a:latin typeface="Calibri"/>
                <a:ea typeface="Calibri"/>
                <a:cs typeface="Calibri"/>
                <a:sym typeface="Calibri"/>
              </a:rPr>
              <a:t>99.7%</a:t>
            </a:r>
            <a:endParaRPr/>
          </a:p>
        </p:txBody>
      </p:sp>
      <p:sp>
        <p:nvSpPr>
          <p:cNvPr id="374" name="Google Shape;374;p14"/>
          <p:cNvSpPr/>
          <p:nvPr/>
        </p:nvSpPr>
        <p:spPr>
          <a:xfrm>
            <a:off x="6199632" y="5413248"/>
            <a:ext cx="5532120" cy="315468"/>
          </a:xfrm>
          <a:prstGeom prst="rect">
            <a:avLst/>
          </a:prstGeom>
          <a:solidFill>
            <a:srgbClr val="F3F4F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5" name="Google Shape;375;p14"/>
          <p:cNvSpPr txBox="1"/>
          <p:nvPr/>
        </p:nvSpPr>
        <p:spPr>
          <a:xfrm>
            <a:off x="6272784" y="5449824"/>
            <a:ext cx="530352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60" u="none" cap="none" strike="noStrike">
                <a:solidFill>
                  <a:srgbClr val="1F2A37"/>
                </a:solidFill>
                <a:latin typeface="Calibri"/>
                <a:ea typeface="Calibri"/>
                <a:cs typeface="Calibri"/>
                <a:sym typeface="Calibri"/>
              </a:rPr>
              <a:t>—</a:t>
            </a:r>
            <a:endParaRPr/>
          </a:p>
        </p:txBody>
      </p:sp>
      <p:sp>
        <p:nvSpPr>
          <p:cNvPr id="376" name="Google Shape;376;p14"/>
          <p:cNvSpPr txBox="1"/>
          <p:nvPr/>
        </p:nvSpPr>
        <p:spPr>
          <a:xfrm>
            <a:off x="6912864" y="5449824"/>
            <a:ext cx="2221991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6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DUTCH CARAMEL &amp; VANILLA WAFELS</a:t>
            </a:r>
            <a:endParaRPr/>
          </a:p>
        </p:txBody>
      </p:sp>
      <p:sp>
        <p:nvSpPr>
          <p:cNvPr id="377" name="Google Shape;377;p14"/>
          <p:cNvSpPr txBox="1"/>
          <p:nvPr/>
        </p:nvSpPr>
        <p:spPr>
          <a:xfrm>
            <a:off x="9244584" y="5449824"/>
            <a:ext cx="4572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6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3,180</a:t>
            </a:r>
            <a:endParaRPr/>
          </a:p>
        </p:txBody>
      </p:sp>
      <p:sp>
        <p:nvSpPr>
          <p:cNvPr id="378" name="Google Shape;378;p14"/>
          <p:cNvSpPr txBox="1"/>
          <p:nvPr/>
        </p:nvSpPr>
        <p:spPr>
          <a:xfrm>
            <a:off x="9811512" y="5449824"/>
            <a:ext cx="4572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6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3,173</a:t>
            </a:r>
            <a:endParaRPr/>
          </a:p>
        </p:txBody>
      </p:sp>
      <p:sp>
        <p:nvSpPr>
          <p:cNvPr id="379" name="Google Shape;379;p14"/>
          <p:cNvSpPr txBox="1"/>
          <p:nvPr/>
        </p:nvSpPr>
        <p:spPr>
          <a:xfrm>
            <a:off x="10378440" y="5449824"/>
            <a:ext cx="347472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6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7</a:t>
            </a:r>
            <a:endParaRPr/>
          </a:p>
        </p:txBody>
      </p:sp>
      <p:sp>
        <p:nvSpPr>
          <p:cNvPr id="380" name="Google Shape;380;p14"/>
          <p:cNvSpPr txBox="1"/>
          <p:nvPr/>
        </p:nvSpPr>
        <p:spPr>
          <a:xfrm>
            <a:off x="10835640" y="5449824"/>
            <a:ext cx="859536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60" u="none" cap="none" strike="noStrike">
                <a:solidFill>
                  <a:srgbClr val="DC2626"/>
                </a:solidFill>
                <a:latin typeface="Calibri"/>
                <a:ea typeface="Calibri"/>
                <a:cs typeface="Calibri"/>
                <a:sym typeface="Calibri"/>
              </a:rPr>
              <a:t>99.8%</a:t>
            </a:r>
            <a:endParaRPr/>
          </a:p>
        </p:txBody>
      </p:sp>
      <p:sp>
        <p:nvSpPr>
          <p:cNvPr id="381" name="Google Shape;381;p14"/>
          <p:cNvSpPr txBox="1"/>
          <p:nvPr/>
        </p:nvSpPr>
        <p:spPr>
          <a:xfrm>
            <a:off x="6272784" y="5765292"/>
            <a:ext cx="530352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60" u="none" cap="none" strike="noStrike">
                <a:solidFill>
                  <a:srgbClr val="1F2A37"/>
                </a:solidFill>
                <a:latin typeface="Calibri"/>
                <a:ea typeface="Calibri"/>
                <a:cs typeface="Calibri"/>
                <a:sym typeface="Calibri"/>
              </a:rPr>
              <a:t>—</a:t>
            </a:r>
            <a:endParaRPr/>
          </a:p>
        </p:txBody>
      </p:sp>
      <p:sp>
        <p:nvSpPr>
          <p:cNvPr id="382" name="Google Shape;382;p14"/>
          <p:cNvSpPr txBox="1"/>
          <p:nvPr/>
        </p:nvSpPr>
        <p:spPr>
          <a:xfrm>
            <a:off x="6912864" y="5765292"/>
            <a:ext cx="2221991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6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DUTCH CARAMEL &amp; VANILLA WAFELS</a:t>
            </a:r>
            <a:endParaRPr/>
          </a:p>
        </p:txBody>
      </p:sp>
      <p:sp>
        <p:nvSpPr>
          <p:cNvPr id="383" name="Google Shape;383;p14"/>
          <p:cNvSpPr txBox="1"/>
          <p:nvPr/>
        </p:nvSpPr>
        <p:spPr>
          <a:xfrm>
            <a:off x="9244584" y="5765292"/>
            <a:ext cx="4572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6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280</a:t>
            </a:r>
            <a:endParaRPr/>
          </a:p>
        </p:txBody>
      </p:sp>
      <p:sp>
        <p:nvSpPr>
          <p:cNvPr id="384" name="Google Shape;384;p14"/>
          <p:cNvSpPr txBox="1"/>
          <p:nvPr/>
        </p:nvSpPr>
        <p:spPr>
          <a:xfrm>
            <a:off x="9811512" y="5765292"/>
            <a:ext cx="4572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6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280</a:t>
            </a:r>
            <a:endParaRPr/>
          </a:p>
        </p:txBody>
      </p:sp>
      <p:sp>
        <p:nvSpPr>
          <p:cNvPr id="385" name="Google Shape;385;p14"/>
          <p:cNvSpPr txBox="1"/>
          <p:nvPr/>
        </p:nvSpPr>
        <p:spPr>
          <a:xfrm>
            <a:off x="10378440" y="5765292"/>
            <a:ext cx="347472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6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/>
          </a:p>
        </p:txBody>
      </p:sp>
      <p:sp>
        <p:nvSpPr>
          <p:cNvPr id="386" name="Google Shape;386;p14"/>
          <p:cNvSpPr txBox="1"/>
          <p:nvPr/>
        </p:nvSpPr>
        <p:spPr>
          <a:xfrm>
            <a:off x="10835640" y="5765292"/>
            <a:ext cx="859536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60" u="none" cap="none" strike="noStrike">
                <a:solidFill>
                  <a:srgbClr val="DC2626"/>
                </a:solidFill>
                <a:latin typeface="Calibri"/>
                <a:ea typeface="Calibri"/>
                <a:cs typeface="Calibri"/>
                <a:sym typeface="Calibri"/>
              </a:rPr>
              <a:t>100.0%</a:t>
            </a:r>
            <a:endParaRPr/>
          </a:p>
        </p:txBody>
      </p:sp>
      <p:sp>
        <p:nvSpPr>
          <p:cNvPr id="387" name="Google Shape;387;p14"/>
          <p:cNvSpPr/>
          <p:nvPr/>
        </p:nvSpPr>
        <p:spPr>
          <a:xfrm>
            <a:off x="6199632" y="2633472"/>
            <a:ext cx="5532120" cy="3410711"/>
          </a:xfrm>
          <a:prstGeom prst="rect">
            <a:avLst/>
          </a:prstGeom>
          <a:noFill/>
          <a:ln cap="flat" cmpd="sng" w="9525">
            <a:solidFill>
              <a:srgbClr val="E5E5E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8" name="Google Shape;388;p14"/>
          <p:cNvSpPr txBox="1"/>
          <p:nvPr/>
        </p:nvSpPr>
        <p:spPr>
          <a:xfrm>
            <a:off x="457200" y="6455664"/>
            <a:ext cx="11338560" cy="2011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73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Source: L1 (headline, POs and by-SKU short) from UNIS Outbound (Retailer='DOT FOODS, INC.', Order-Shipped Qty, shipped lines, by ship date thru Jun 28 2026). L2 from Rip Van Sales History thru Jul 5, 2026.</a:t>
            </a:r>
            <a:endParaRPr/>
          </a:p>
        </p:txBody>
      </p:sp>
      <p:sp>
        <p:nvSpPr>
          <p:cNvPr id="389" name="Google Shape;389;p14"/>
          <p:cNvSpPr txBox="1"/>
          <p:nvPr/>
        </p:nvSpPr>
        <p:spPr>
          <a:xfrm>
            <a:off x="457200" y="6656832"/>
            <a:ext cx="11338560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Rip Van  |  Supply Chain Analytics  |  Jul 6, 2026        Confidential - Internal Use Only        2 / 2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