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3E2C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256032" y="91440"/>
            <a:ext cx="594360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900" b="1" spc="150">
                <a:solidFill>
                  <a:srgbClr val="E8C9A0"/>
                </a:solidFill>
                <a:latin typeface="Calibri"/>
              </a:rPr>
              <a:t>RIP VAN WAFELS</a:t>
            </a:r>
          </a:p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700" b="1">
                <a:solidFill>
                  <a:srgbClr val="FFFFFF"/>
                </a:solidFill>
                <a:latin typeface="Calibri"/>
              </a:rPr>
              <a:t>Customer Service &amp; Operations — Weekly Review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217920" y="109728"/>
            <a:ext cx="269748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000" b="1">
                <a:solidFill>
                  <a:srgbClr val="D8A878"/>
                </a:solidFill>
                <a:latin typeface="Calibri"/>
              </a:rPr>
              <a:t>Week 28</a:t>
            </a:r>
          </a:p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800" b="0">
                <a:solidFill>
                  <a:srgbClr val="A88B6B"/>
                </a:solidFill>
                <a:latin typeface="Calibri"/>
              </a:rPr>
              <a:t>YTD Jan - Jul 5, 2026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82880" y="841248"/>
            <a:ext cx="8778240" cy="11430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ECE7D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347472" y="1115568"/>
            <a:ext cx="384048" cy="384048"/>
          </a:xfrm>
          <a:prstGeom prst="roundRect">
            <a:avLst>
              <a:gd name="adj" fmla="val 30000"/>
            </a:avLst>
          </a:prstGeom>
          <a:solidFill>
            <a:srgbClr val="FCEB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22959" y="978408"/>
            <a:ext cx="173736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200"/>
              </a:spcAft>
            </a:pPr>
            <a:r>
              <a:rPr sz="1000" b="0">
                <a:solidFill>
                  <a:srgbClr val="888780"/>
                </a:solidFill>
                <a:latin typeface="Calibri"/>
              </a:rPr>
              <a:t>B2B OTIF</a:t>
            </a:r>
          </a:p>
          <a:p>
            <a:pPr algn="l">
              <a:spcBef>
                <a:spcPts val="0"/>
              </a:spcBef>
              <a:spcAft>
                <a:spcPts val="200"/>
              </a:spcAft>
            </a:pPr>
            <a:r>
              <a:rPr sz="2600" b="1">
                <a:solidFill>
                  <a:srgbClr val="A32D2D"/>
                </a:solidFill>
                <a:latin typeface="Calibri"/>
              </a:rPr>
              <a:t>62.3%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822959" y="1691640"/>
            <a:ext cx="1143000" cy="201168"/>
          </a:xfrm>
          <a:prstGeom prst="roundRect">
            <a:avLst>
              <a:gd name="adj" fmla="val 50000"/>
            </a:avLst>
          </a:prstGeom>
          <a:solidFill>
            <a:srgbClr val="FCEB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22959" y="1691640"/>
            <a:ext cx="1143000" cy="2011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791F1F"/>
                </a:solidFill>
                <a:latin typeface="Calibri"/>
              </a:rPr>
              <a:t>BELOW · 95%</a:t>
            </a:r>
          </a:p>
        </p:txBody>
      </p:sp>
      <p:sp>
        <p:nvSpPr>
          <p:cNvPr id="10" name="Rectangle 9"/>
          <p:cNvSpPr/>
          <p:nvPr/>
        </p:nvSpPr>
        <p:spPr>
          <a:xfrm>
            <a:off x="2514600" y="1005840"/>
            <a:ext cx="9525" cy="813816"/>
          </a:xfrm>
          <a:prstGeom prst="rect">
            <a:avLst/>
          </a:prstGeom>
          <a:solidFill>
            <a:srgbClr val="ECE7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2724912" y="987552"/>
            <a:ext cx="1828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3E2C1C"/>
                </a:solidFill>
                <a:latin typeface="Calibri"/>
              </a:rPr>
              <a:t>Carrier 87.3%</a:t>
            </a:r>
          </a:p>
        </p:txBody>
      </p:sp>
      <p:pic>
        <p:nvPicPr>
          <p:cNvPr id="12" name="Picture 11" descr="carrier_gree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2232" y="1005840"/>
            <a:ext cx="558800" cy="18288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724912" y="1344168"/>
            <a:ext cx="29718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900" b="0">
                <a:solidFill>
                  <a:srgbClr val="5F5E5A"/>
                </a:solidFill>
                <a:latin typeface="Calibri"/>
              </a:rPr>
              <a:t>• Carrier steady, shorts landed late in June close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43600" y="987552"/>
            <a:ext cx="1828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3E2C1C"/>
                </a:solidFill>
                <a:latin typeface="Calibri"/>
              </a:rPr>
              <a:t>Pickup 44.8%</a:t>
            </a:r>
          </a:p>
        </p:txBody>
      </p:sp>
      <p:pic>
        <p:nvPicPr>
          <p:cNvPr id="15" name="Picture 14" descr="pickup_r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69480" y="1005840"/>
            <a:ext cx="558800" cy="18288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5943600" y="1344168"/>
            <a:ext cx="283464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900" b="0">
                <a:solidFill>
                  <a:srgbClr val="5F5E5A"/>
                </a:solidFill>
                <a:latin typeface="Calibri"/>
              </a:rPr>
              <a:t>• 11 de 16 POs UNFI late Wk27 + 13 pickups sin retirar (4 desde Jun 25)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182880" y="2148840"/>
            <a:ext cx="4288536" cy="2002536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9525">
            <a:solidFill>
              <a:srgbClr val="ECE7D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256032" y="2148840"/>
            <a:ext cx="4142231" cy="45720"/>
          </a:xfrm>
          <a:prstGeom prst="rect">
            <a:avLst/>
          </a:prstGeom>
          <a:solidFill>
            <a:srgbClr val="EF9F2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ounded Rectangle 18"/>
          <p:cNvSpPr/>
          <p:nvPr/>
        </p:nvSpPr>
        <p:spPr>
          <a:xfrm>
            <a:off x="365760" y="2313432"/>
            <a:ext cx="310896" cy="310896"/>
          </a:xfrm>
          <a:prstGeom prst="roundRect">
            <a:avLst>
              <a:gd name="adj" fmla="val 30000"/>
            </a:avLst>
          </a:prstGeom>
          <a:solidFill>
            <a:srgbClr val="FAEED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77240" y="2331720"/>
            <a:ext cx="3008375" cy="2926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100" b="1" spc="50">
                <a:solidFill>
                  <a:srgbClr val="888780"/>
                </a:solidFill>
                <a:latin typeface="Calibri"/>
              </a:rPr>
              <a:t>SHOPIFY DTC</a:t>
            </a:r>
          </a:p>
        </p:txBody>
      </p:sp>
      <p:pic>
        <p:nvPicPr>
          <p:cNvPr id="21" name="Picture 20" descr="shopify_green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94176" y="2331720"/>
            <a:ext cx="614680" cy="201168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384048" y="2715768"/>
            <a:ext cx="3922775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2200" b="1">
                <a:solidFill>
                  <a:srgbClr val="BA7517"/>
                </a:solidFill>
                <a:latin typeface="Calibri"/>
              </a:rPr>
              <a:t>82.8%</a:t>
            </a:r>
            <a:r>
              <a:rPr sz="800" b="0">
                <a:solidFill>
                  <a:srgbClr val="854F0B"/>
                </a:solidFill>
                <a:latin typeface="Calibri"/>
              </a:rPr>
              <a:t>  on-time YTD</a:t>
            </a:r>
          </a:p>
        </p:txBody>
      </p:sp>
      <p:sp>
        <p:nvSpPr>
          <p:cNvPr id="23" name="Rectangle 22"/>
          <p:cNvSpPr/>
          <p:nvPr/>
        </p:nvSpPr>
        <p:spPr>
          <a:xfrm>
            <a:off x="384048" y="3264408"/>
            <a:ext cx="3886199" cy="9525"/>
          </a:xfrm>
          <a:prstGeom prst="rect">
            <a:avLst/>
          </a:prstGeom>
          <a:solidFill>
            <a:srgbClr val="ECE7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384048" y="3355848"/>
            <a:ext cx="3922775" cy="72237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5F5E5A"/>
                </a:solidFill>
                <a:latin typeface="Calibri"/>
              </a:rPr>
              <a:t>• </a:t>
            </a:r>
            <a:r>
              <a:rPr sz="900" b="1">
                <a:solidFill>
                  <a:srgbClr val="3B6D11"/>
                </a:solidFill>
                <a:latin typeface="Calibri"/>
              </a:rPr>
              <a:t>▲</a:t>
            </a:r>
            <a:r>
              <a:rPr sz="900" b="0">
                <a:solidFill>
                  <a:srgbClr val="5F5E5A"/>
                </a:solidFill>
                <a:latin typeface="Calibri"/>
              </a:rPr>
              <a:t> YTD 82.8%, semana 54.6%</a:t>
            </a:r>
          </a:p>
          <a:p>
            <a:pPr algn="l"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5F5E5A"/>
                </a:solidFill>
                <a:latin typeface="Calibri"/>
              </a:rPr>
              <a:t>• 0 despachos Jun 30 + Jul 3 cap. reducida, 63 DNs pend.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4672583" y="2148840"/>
            <a:ext cx="4288536" cy="2002536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9525">
            <a:solidFill>
              <a:srgbClr val="ECE7D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4745736" y="2148840"/>
            <a:ext cx="4142231" cy="45720"/>
          </a:xfrm>
          <a:prstGeom prst="rect">
            <a:avLst/>
          </a:prstGeom>
          <a:solidFill>
            <a:srgbClr val="EF9F2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ounded Rectangle 26"/>
          <p:cNvSpPr/>
          <p:nvPr/>
        </p:nvSpPr>
        <p:spPr>
          <a:xfrm>
            <a:off x="4855464" y="2313432"/>
            <a:ext cx="310896" cy="310896"/>
          </a:xfrm>
          <a:prstGeom prst="roundRect">
            <a:avLst>
              <a:gd name="adj" fmla="val 30000"/>
            </a:avLst>
          </a:prstGeom>
          <a:solidFill>
            <a:srgbClr val="FAEED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5266944" y="2331720"/>
            <a:ext cx="3008375" cy="2926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100" b="1" spc="50">
                <a:solidFill>
                  <a:srgbClr val="888780"/>
                </a:solidFill>
                <a:latin typeface="Calibri"/>
              </a:rPr>
              <a:t>SAMPLES</a:t>
            </a:r>
          </a:p>
        </p:txBody>
      </p:sp>
      <p:pic>
        <p:nvPicPr>
          <p:cNvPr id="29" name="Picture 28" descr="samples_green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83879" y="2331720"/>
            <a:ext cx="614680" cy="201168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4873751" y="2715768"/>
            <a:ext cx="3922775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2200" b="1">
                <a:solidFill>
                  <a:srgbClr val="A32D2D"/>
                </a:solidFill>
                <a:latin typeface="Calibri"/>
              </a:rPr>
              <a:t>75.8%</a:t>
            </a:r>
            <a:r>
              <a:rPr sz="800" b="0">
                <a:solidFill>
                  <a:srgbClr val="854F0B"/>
                </a:solidFill>
                <a:latin typeface="Calibri"/>
              </a:rPr>
              <a:t>  OTD</a:t>
            </a:r>
          </a:p>
        </p:txBody>
      </p:sp>
      <p:sp>
        <p:nvSpPr>
          <p:cNvPr id="31" name="Rectangle 30"/>
          <p:cNvSpPr/>
          <p:nvPr/>
        </p:nvSpPr>
        <p:spPr>
          <a:xfrm>
            <a:off x="4873751" y="3264408"/>
            <a:ext cx="3886199" cy="9525"/>
          </a:xfrm>
          <a:prstGeom prst="rect">
            <a:avLst/>
          </a:prstGeom>
          <a:solidFill>
            <a:srgbClr val="ECE7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4873751" y="3355848"/>
            <a:ext cx="3922775" cy="72237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5F5E5A"/>
                </a:solidFill>
                <a:latin typeface="Calibri"/>
              </a:rPr>
              <a:t>• </a:t>
            </a:r>
            <a:r>
              <a:rPr sz="900" b="1">
                <a:solidFill>
                  <a:srgbClr val="3B6D11"/>
                </a:solidFill>
                <a:latin typeface="Calibri"/>
              </a:rPr>
              <a:t>▲</a:t>
            </a:r>
            <a:r>
              <a:rPr sz="900" b="0">
                <a:solidFill>
                  <a:srgbClr val="5F5E5A"/>
                </a:solidFill>
                <a:latin typeface="Calibri"/>
              </a:rPr>
              <a:t> improving month over month</a:t>
            </a:r>
          </a:p>
          <a:p>
            <a:pPr algn="l"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5F5E5A"/>
                </a:solidFill>
                <a:latin typeface="Calibri"/>
              </a:rPr>
              <a:t>• Jun final 89.2%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182880" y="4352544"/>
            <a:ext cx="4288536" cy="2002536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9525">
            <a:solidFill>
              <a:srgbClr val="ECE7D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Rectangle 33"/>
          <p:cNvSpPr/>
          <p:nvPr/>
        </p:nvSpPr>
        <p:spPr>
          <a:xfrm>
            <a:off x="256032" y="4352544"/>
            <a:ext cx="4142231" cy="45720"/>
          </a:xfrm>
          <a:prstGeom prst="rect">
            <a:avLst/>
          </a:prstGeom>
          <a:solidFill>
            <a:srgbClr val="1D9E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Rounded Rectangle 34"/>
          <p:cNvSpPr/>
          <p:nvPr/>
        </p:nvSpPr>
        <p:spPr>
          <a:xfrm>
            <a:off x="365760" y="4517136"/>
            <a:ext cx="310896" cy="310896"/>
          </a:xfrm>
          <a:prstGeom prst="roundRect">
            <a:avLst>
              <a:gd name="adj" fmla="val 30000"/>
            </a:avLst>
          </a:prstGeom>
          <a:solidFill>
            <a:srgbClr val="E1F5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777240" y="4535424"/>
            <a:ext cx="3008375" cy="2926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100" b="1" spc="50">
                <a:solidFill>
                  <a:srgbClr val="888780"/>
                </a:solidFill>
                <a:latin typeface="Calibri"/>
              </a:rPr>
              <a:t>AMAZON</a:t>
            </a:r>
          </a:p>
        </p:txBody>
      </p:sp>
      <p:pic>
        <p:nvPicPr>
          <p:cNvPr id="37" name="Picture 36" descr="amazon_green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94176" y="4535424"/>
            <a:ext cx="614680" cy="201168"/>
          </a:xfrm>
          <a:prstGeom prst="rect">
            <a:avLst/>
          </a:prstGeom>
        </p:spPr>
      </p:pic>
      <p:sp>
        <p:nvSpPr>
          <p:cNvPr id="38" name="TextBox 37"/>
          <p:cNvSpPr txBox="1"/>
          <p:nvPr/>
        </p:nvSpPr>
        <p:spPr>
          <a:xfrm>
            <a:off x="384048" y="4919472"/>
            <a:ext cx="3922775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2200" b="1">
                <a:solidFill>
                  <a:srgbClr val="0F6E56"/>
                </a:solidFill>
                <a:latin typeface="Calibri"/>
              </a:rPr>
              <a:t>100.0%</a:t>
            </a:r>
            <a:r>
              <a:rPr sz="800" b="0">
                <a:solidFill>
                  <a:srgbClr val="854F0B"/>
                </a:solidFill>
                <a:latin typeface="Calibri"/>
              </a:rPr>
              <a:t>  fill rate YTD</a:t>
            </a:r>
          </a:p>
        </p:txBody>
      </p:sp>
      <p:sp>
        <p:nvSpPr>
          <p:cNvPr id="39" name="Rectangle 38"/>
          <p:cNvSpPr/>
          <p:nvPr/>
        </p:nvSpPr>
        <p:spPr>
          <a:xfrm>
            <a:off x="384048" y="5468112"/>
            <a:ext cx="3886199" cy="9525"/>
          </a:xfrm>
          <a:prstGeom prst="rect">
            <a:avLst/>
          </a:prstGeom>
          <a:solidFill>
            <a:srgbClr val="ECE7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384048" y="5559552"/>
            <a:ext cx="3922775" cy="72237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5F5E5A"/>
                </a:solidFill>
                <a:latin typeface="Calibri"/>
              </a:rPr>
              <a:t>• Jun cerró $1.81M · YTD $10.29M</a:t>
            </a:r>
          </a:p>
          <a:p>
            <a:pPr algn="l"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A32D2D"/>
                </a:solidFill>
                <a:latin typeface="Calibri"/>
              </a:rPr>
              <a:t>• 10 SKUs críticos</a:t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4672583" y="4352544"/>
            <a:ext cx="4288536" cy="2002536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9525">
            <a:solidFill>
              <a:srgbClr val="ECE7D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Rectangle 41"/>
          <p:cNvSpPr/>
          <p:nvPr/>
        </p:nvSpPr>
        <p:spPr>
          <a:xfrm>
            <a:off x="4745736" y="4352544"/>
            <a:ext cx="4142231" cy="45720"/>
          </a:xfrm>
          <a:prstGeom prst="rect">
            <a:avLst/>
          </a:prstGeom>
          <a:solidFill>
            <a:srgbClr val="1D9E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Rounded Rectangle 42"/>
          <p:cNvSpPr/>
          <p:nvPr/>
        </p:nvSpPr>
        <p:spPr>
          <a:xfrm>
            <a:off x="4855464" y="4517136"/>
            <a:ext cx="310896" cy="310896"/>
          </a:xfrm>
          <a:prstGeom prst="roundRect">
            <a:avLst>
              <a:gd name="adj" fmla="val 30000"/>
            </a:avLst>
          </a:prstGeom>
          <a:solidFill>
            <a:srgbClr val="E1F5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5266944" y="4535424"/>
            <a:ext cx="3008375" cy="2926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100" b="1" spc="50">
                <a:solidFill>
                  <a:srgbClr val="888780"/>
                </a:solidFill>
                <a:latin typeface="Calibri"/>
              </a:rPr>
              <a:t>PO-SO LEAD TIME</a:t>
            </a:r>
          </a:p>
        </p:txBody>
      </p:sp>
      <p:pic>
        <p:nvPicPr>
          <p:cNvPr id="45" name="Picture 44" descr="poso_green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83879" y="4535424"/>
            <a:ext cx="614680" cy="201168"/>
          </a:xfrm>
          <a:prstGeom prst="rect">
            <a:avLst/>
          </a:prstGeom>
        </p:spPr>
      </p:pic>
      <p:sp>
        <p:nvSpPr>
          <p:cNvPr id="46" name="TextBox 45"/>
          <p:cNvSpPr txBox="1"/>
          <p:nvPr/>
        </p:nvSpPr>
        <p:spPr>
          <a:xfrm>
            <a:off x="4873751" y="4919472"/>
            <a:ext cx="3922775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2200" b="1">
                <a:solidFill>
                  <a:srgbClr val="A32D2D"/>
                </a:solidFill>
                <a:latin typeface="Calibri"/>
              </a:rPr>
              <a:t>67.3%</a:t>
            </a:r>
            <a:r>
              <a:rPr sz="800" b="0">
                <a:solidFill>
                  <a:srgbClr val="854F0B"/>
                </a:solidFill>
                <a:latin typeface="Calibri"/>
              </a:rPr>
              <a:t>  compliance YTD</a:t>
            </a:r>
          </a:p>
        </p:txBody>
      </p:sp>
      <p:sp>
        <p:nvSpPr>
          <p:cNvPr id="47" name="Rectangle 46"/>
          <p:cNvSpPr/>
          <p:nvPr/>
        </p:nvSpPr>
        <p:spPr>
          <a:xfrm>
            <a:off x="4873751" y="5468112"/>
            <a:ext cx="3886199" cy="9525"/>
          </a:xfrm>
          <a:prstGeom prst="rect">
            <a:avLst/>
          </a:prstGeom>
          <a:solidFill>
            <a:srgbClr val="ECE7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TextBox 47"/>
          <p:cNvSpPr txBox="1"/>
          <p:nvPr/>
        </p:nvSpPr>
        <p:spPr>
          <a:xfrm>
            <a:off x="4873751" y="5559552"/>
            <a:ext cx="3922775" cy="72237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5F5E5A"/>
                </a:solidFill>
                <a:latin typeface="Calibri"/>
              </a:rPr>
              <a:t>• Junio FINAL 95.3% · semana 87.8%</a:t>
            </a:r>
          </a:p>
          <a:p>
            <a:pPr algn="l"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5F5E5A"/>
                </a:solidFill>
                <a:latin typeface="Calibri"/>
              </a:rPr>
              <a:t>• Batch lunes 29 procesado jueves 2: McLane 3, KeHe 1, Vistar 1 late</a:t>
            </a:r>
          </a:p>
        </p:txBody>
      </p:sp>
      <p:sp>
        <p:nvSpPr>
          <p:cNvPr id="49" name="Rectangle 48"/>
          <p:cNvSpPr/>
          <p:nvPr/>
        </p:nvSpPr>
        <p:spPr>
          <a:xfrm>
            <a:off x="0" y="6446520"/>
            <a:ext cx="9144000" cy="411480"/>
          </a:xfrm>
          <a:prstGeom prst="rect">
            <a:avLst/>
          </a:prstGeom>
          <a:solidFill>
            <a:srgbClr val="F2EC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TextBox 49"/>
          <p:cNvSpPr txBox="1"/>
          <p:nvPr/>
        </p:nvSpPr>
        <p:spPr>
          <a:xfrm>
            <a:off x="256032" y="6446520"/>
            <a:ext cx="5029200" cy="4114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850" b="0">
                <a:solidFill>
                  <a:srgbClr val="0F6E56"/>
                </a:solidFill>
                <a:latin typeface="Calibri"/>
              </a:rPr>
              <a:t>● </a:t>
            </a:r>
            <a:r>
              <a:rPr sz="850" b="0">
                <a:solidFill>
                  <a:srgbClr val="5F5E5A"/>
                </a:solidFill>
                <a:latin typeface="Calibri"/>
              </a:rPr>
              <a:t>ON TARGET    </a:t>
            </a:r>
            <a:r>
              <a:rPr sz="850" b="0">
                <a:solidFill>
                  <a:srgbClr val="854F0B"/>
                </a:solidFill>
                <a:latin typeface="Calibri"/>
              </a:rPr>
              <a:t>● </a:t>
            </a:r>
            <a:r>
              <a:rPr sz="850" b="0">
                <a:solidFill>
                  <a:srgbClr val="5F5E5A"/>
                </a:solidFill>
                <a:latin typeface="Calibri"/>
              </a:rPr>
              <a:t>WATCH    </a:t>
            </a:r>
            <a:r>
              <a:rPr sz="850" b="0">
                <a:solidFill>
                  <a:srgbClr val="A32D2D"/>
                </a:solidFill>
                <a:latin typeface="Calibri"/>
              </a:rPr>
              <a:t>● </a:t>
            </a:r>
            <a:r>
              <a:rPr sz="850" b="0">
                <a:solidFill>
                  <a:srgbClr val="5F5E5A"/>
                </a:solidFill>
                <a:latin typeface="Calibri"/>
              </a:rPr>
              <a:t>BELOW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3931920" y="6446520"/>
            <a:ext cx="4983480" cy="4114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850" b="0">
                <a:solidFill>
                  <a:srgbClr val="A88B6B"/>
                </a:solidFill>
                <a:latin typeface="Calibri"/>
              </a:rPr>
              <a:t>↗ last 5 wks · bullets editable weekly · order status → slide 2 · Zoho TBD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