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6858000" cx="121916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0" y="0"/>
            <a:ext cx="12191695" cy="310896"/>
          </a:xfrm>
          <a:prstGeom prst="rect">
            <a:avLst/>
          </a:prstGeom>
          <a:solidFill>
            <a:srgbClr val="3E2A1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3"/>
          <p:cNvSpPr/>
          <p:nvPr/>
        </p:nvSpPr>
        <p:spPr>
          <a:xfrm>
            <a:off x="0" y="310896"/>
            <a:ext cx="12191695" cy="41148"/>
          </a:xfrm>
          <a:prstGeom prst="rect">
            <a:avLst/>
          </a:prstGeom>
          <a:solidFill>
            <a:srgbClr val="C955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457200" y="54864"/>
            <a:ext cx="73152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Rip Van  |  Supply Chain Analytics  |  Updated Jul 6,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4572000" y="54864"/>
            <a:ext cx="7159752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E8D9CC"/>
                </a:solidFill>
                <a:latin typeface="Calibri"/>
                <a:ea typeface="Calibri"/>
                <a:cs typeface="Calibri"/>
                <a:sym typeface="Calibri"/>
              </a:rPr>
              <a:t>Confidential — Internal Use Only   |   1 /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457200" y="502920"/>
            <a:ext cx="11338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2700">
                <a:solidFill>
                  <a:srgbClr val="3E2A1A"/>
                </a:solidFill>
                <a:latin typeface="Calibri"/>
                <a:ea typeface="Calibri"/>
                <a:cs typeface="Calibri"/>
                <a:sym typeface="Calibri"/>
              </a:rPr>
              <a:t>Case Fill Rate: Both Levels vs. 95% Target</a:t>
            </a:r>
            <a:endParaRPr b="1" sz="2700">
              <a:solidFill>
                <a:srgbClr val="3E2A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457200" y="1060704"/>
            <a:ext cx="113385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L1 (Rip Van → KeHE)  ·  L2 (KeHE → End Customer)   |   Window: Jan 1 – Jul 5, 2026   |   Target ≥ 95%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457200" y="1444752"/>
            <a:ext cx="5532120" cy="1188720"/>
          </a:xfrm>
          <a:prstGeom prst="roundRect">
            <a:avLst>
              <a:gd fmla="val 5000" name="adj"/>
            </a:avLst>
          </a:prstGeom>
          <a:solidFill>
            <a:srgbClr val="FFFFFF"/>
          </a:solidFill>
          <a:ln cap="flat" cmpd="sng" w="12700">
            <a:solidFill>
              <a:srgbClr val="D7D9DD"/>
            </a:solidFill>
            <a:prstDash val="solid"/>
            <a:round/>
            <a:headEnd len="sm" w="sm" type="none"/>
            <a:tailEnd len="sm" w="sm" type="none"/>
          </a:ln>
          <a:effectLst>
            <a:outerShdw blurRad="45000" rotWithShape="0" dir="5400000" dist="22000">
              <a:srgbClr val="9A9A9A">
                <a:alpha val="4196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457200" y="1444752"/>
            <a:ext cx="5532120" cy="365760"/>
          </a:xfrm>
          <a:prstGeom prst="roundRect">
            <a:avLst>
              <a:gd fmla="val 5000" name="adj"/>
            </a:avLst>
          </a:prstGeom>
          <a:solidFill>
            <a:srgbClr val="3E2A1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457200" y="1700784"/>
            <a:ext cx="5532120" cy="109728"/>
          </a:xfrm>
          <a:prstGeom prst="rect">
            <a:avLst/>
          </a:prstGeom>
          <a:solidFill>
            <a:srgbClr val="3E2A1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713232" y="1444752"/>
            <a:ext cx="50749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L1  ·  Rip Van → KeHE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3"/>
          <p:cNvSpPr txBox="1"/>
          <p:nvPr/>
        </p:nvSpPr>
        <p:spPr>
          <a:xfrm>
            <a:off x="594360" y="1956816"/>
            <a:ext cx="131445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US" sz="2500" u="none" cap="none" strike="noStrike">
                <a:solidFill>
                  <a:srgbClr val="2E7D32"/>
                </a:solidFill>
                <a:latin typeface="Calibri"/>
                <a:ea typeface="Calibri"/>
                <a:cs typeface="Calibri"/>
                <a:sym typeface="Calibri"/>
              </a:rPr>
              <a:t>96.2%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3"/>
          <p:cNvSpPr txBox="1"/>
          <p:nvPr/>
        </p:nvSpPr>
        <p:spPr>
          <a:xfrm>
            <a:off x="594360" y="2359152"/>
            <a:ext cx="131445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b="1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CFR (JAN-JUL)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3"/>
          <p:cNvSpPr txBox="1"/>
          <p:nvPr/>
        </p:nvSpPr>
        <p:spPr>
          <a:xfrm>
            <a:off x="1908810" y="1956816"/>
            <a:ext cx="131445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US" sz="25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94.6%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3"/>
          <p:cNvSpPr txBox="1"/>
          <p:nvPr/>
        </p:nvSpPr>
        <p:spPr>
          <a:xfrm>
            <a:off x="1908810" y="2359152"/>
            <a:ext cx="131445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b="1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JUN CFR (FINAL)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3"/>
          <p:cNvSpPr txBox="1"/>
          <p:nvPr/>
        </p:nvSpPr>
        <p:spPr>
          <a:xfrm>
            <a:off x="3223260" y="1956816"/>
            <a:ext cx="131445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US" sz="25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100.0%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3"/>
          <p:cNvSpPr txBox="1"/>
          <p:nvPr/>
        </p:nvSpPr>
        <p:spPr>
          <a:xfrm>
            <a:off x="3223260" y="2359152"/>
            <a:ext cx="131445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b="1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MAY CFR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3"/>
          <p:cNvSpPr txBox="1"/>
          <p:nvPr/>
        </p:nvSpPr>
        <p:spPr>
          <a:xfrm>
            <a:off x="4537710" y="1956816"/>
            <a:ext cx="131445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US" sz="2500" u="none" cap="none" strike="noStrike">
                <a:solidFill>
                  <a:srgbClr val="2E7D32"/>
                </a:solidFill>
                <a:latin typeface="Calibri"/>
                <a:ea typeface="Calibri"/>
                <a:cs typeface="Calibri"/>
                <a:sym typeface="Calibri"/>
              </a:rPr>
              <a:t>+1.2 pts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3"/>
          <p:cNvSpPr txBox="1"/>
          <p:nvPr/>
        </p:nvSpPr>
        <p:spPr>
          <a:xfrm>
            <a:off x="4537710" y="2359152"/>
            <a:ext cx="131445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b="1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VS 95% TARGET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3"/>
          <p:cNvSpPr/>
          <p:nvPr/>
        </p:nvSpPr>
        <p:spPr>
          <a:xfrm>
            <a:off x="6199632" y="1444752"/>
            <a:ext cx="5532120" cy="1188720"/>
          </a:xfrm>
          <a:prstGeom prst="roundRect">
            <a:avLst>
              <a:gd fmla="val 5000" name="adj"/>
            </a:avLst>
          </a:prstGeom>
          <a:solidFill>
            <a:srgbClr val="FFFFFF"/>
          </a:solidFill>
          <a:ln cap="flat" cmpd="sng" w="12700">
            <a:solidFill>
              <a:srgbClr val="D7D9DD"/>
            </a:solidFill>
            <a:prstDash val="solid"/>
            <a:round/>
            <a:headEnd len="sm" w="sm" type="none"/>
            <a:tailEnd len="sm" w="sm" type="none"/>
          </a:ln>
          <a:effectLst>
            <a:outerShdw blurRad="45000" rotWithShape="0" dir="5400000" dist="22000">
              <a:srgbClr val="9A9A9A">
                <a:alpha val="4196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3"/>
          <p:cNvSpPr/>
          <p:nvPr/>
        </p:nvSpPr>
        <p:spPr>
          <a:xfrm>
            <a:off x="6199632" y="1444752"/>
            <a:ext cx="5532120" cy="365760"/>
          </a:xfrm>
          <a:prstGeom prst="roundRect">
            <a:avLst>
              <a:gd fmla="val 5000" name="adj"/>
            </a:avLst>
          </a:prstGeom>
          <a:solidFill>
            <a:srgbClr val="C955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3"/>
          <p:cNvSpPr/>
          <p:nvPr/>
        </p:nvSpPr>
        <p:spPr>
          <a:xfrm>
            <a:off x="6199632" y="1700784"/>
            <a:ext cx="5532120" cy="109728"/>
          </a:xfrm>
          <a:prstGeom prst="rect">
            <a:avLst/>
          </a:prstGeom>
          <a:solidFill>
            <a:srgbClr val="C955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3"/>
          <p:cNvSpPr txBox="1"/>
          <p:nvPr/>
        </p:nvSpPr>
        <p:spPr>
          <a:xfrm>
            <a:off x="6455664" y="1444752"/>
            <a:ext cx="50749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L2  ·  KeHE → End Customer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3"/>
          <p:cNvSpPr txBox="1"/>
          <p:nvPr/>
        </p:nvSpPr>
        <p:spPr>
          <a:xfrm>
            <a:off x="6336792" y="1956816"/>
            <a:ext cx="131445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US" sz="25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59.9%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3"/>
          <p:cNvSpPr txBox="1"/>
          <p:nvPr/>
        </p:nvSpPr>
        <p:spPr>
          <a:xfrm>
            <a:off x="6336792" y="2359152"/>
            <a:ext cx="131445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b="1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CFR (JAN-JUL)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3"/>
          <p:cNvSpPr txBox="1"/>
          <p:nvPr/>
        </p:nvSpPr>
        <p:spPr>
          <a:xfrm>
            <a:off x="7651242" y="1956816"/>
            <a:ext cx="131445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US" sz="25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51.4%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3"/>
          <p:cNvSpPr txBox="1"/>
          <p:nvPr/>
        </p:nvSpPr>
        <p:spPr>
          <a:xfrm>
            <a:off x="7651242" y="2359152"/>
            <a:ext cx="131445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b="1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JUN CFR (FINAL)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3"/>
          <p:cNvSpPr txBox="1"/>
          <p:nvPr/>
        </p:nvSpPr>
        <p:spPr>
          <a:xfrm>
            <a:off x="8965692" y="1956816"/>
            <a:ext cx="131445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US" sz="25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-8.7 pts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3"/>
          <p:cNvSpPr txBox="1"/>
          <p:nvPr/>
        </p:nvSpPr>
        <p:spPr>
          <a:xfrm>
            <a:off x="8965692" y="2359152"/>
            <a:ext cx="131445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b="1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MoM vs MAY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3"/>
          <p:cNvSpPr txBox="1"/>
          <p:nvPr/>
        </p:nvSpPr>
        <p:spPr>
          <a:xfrm>
            <a:off x="10280142" y="1956816"/>
            <a:ext cx="131445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-US" sz="25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-35.1 pts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3"/>
          <p:cNvSpPr txBox="1"/>
          <p:nvPr/>
        </p:nvSpPr>
        <p:spPr>
          <a:xfrm>
            <a:off x="10280142" y="2359152"/>
            <a:ext cx="131445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b="1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VS 95% TARGET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3"/>
          <p:cNvSpPr/>
          <p:nvPr/>
        </p:nvSpPr>
        <p:spPr>
          <a:xfrm>
            <a:off x="457200" y="2852928"/>
            <a:ext cx="6720840" cy="3456432"/>
          </a:xfrm>
          <a:prstGeom prst="roundRect">
            <a:avLst>
              <a:gd fmla="val 3500" name="adj"/>
            </a:avLst>
          </a:prstGeom>
          <a:solidFill>
            <a:srgbClr val="FFFFFF"/>
          </a:solidFill>
          <a:ln cap="flat" cmpd="sng" w="12700">
            <a:solidFill>
              <a:srgbClr val="D7D9DD"/>
            </a:solidFill>
            <a:prstDash val="solid"/>
            <a:round/>
            <a:headEnd len="sm" w="sm" type="none"/>
            <a:tailEnd len="sm" w="sm" type="none"/>
          </a:ln>
          <a:effectLst>
            <a:outerShdw blurRad="45000" rotWithShape="0" dir="5400000" dist="22000">
              <a:srgbClr val="9A9A9A">
                <a:alpha val="4196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3"/>
          <p:cNvSpPr txBox="1"/>
          <p:nvPr/>
        </p:nvSpPr>
        <p:spPr>
          <a:xfrm>
            <a:off x="713232" y="2999232"/>
            <a:ext cx="62636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Monthly Fill Rate — L1 vs. L2 vs. 95% Target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3"/>
          <p:cNvSpPr txBox="1"/>
          <p:nvPr/>
        </p:nvSpPr>
        <p:spPr>
          <a:xfrm>
            <a:off x="713232" y="3273552"/>
            <a:ext cx="62636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L2 falls to 51.4% in June (FINAL); Kroger 40.9% (67% of volume) &amp; Hungryroot 43.5% drive it. YTD 59.9% uses portal volumes; Jan–May bars locked.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3"/>
          <p:cNvSpPr txBox="1"/>
          <p:nvPr/>
        </p:nvSpPr>
        <p:spPr>
          <a:xfrm>
            <a:off x="7360920" y="2889504"/>
            <a:ext cx="4370832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Top 5 Worst Retailers (L2) — June 2026 (FINAL)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3"/>
          <p:cNvSpPr txBox="1"/>
          <p:nvPr/>
        </p:nvSpPr>
        <p:spPr>
          <a:xfrm>
            <a:off x="7360920" y="3163824"/>
            <a:ext cx="4370832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Lowest fill-rate retailers, Jun 1–30, 2026 (eaches). All five below 95% target.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3"/>
          <p:cNvSpPr/>
          <p:nvPr/>
        </p:nvSpPr>
        <p:spPr>
          <a:xfrm>
            <a:off x="7360920" y="3438144"/>
            <a:ext cx="4370832" cy="292608"/>
          </a:xfrm>
          <a:prstGeom prst="rect">
            <a:avLst/>
          </a:prstGeom>
          <a:solidFill>
            <a:srgbClr val="3E2A1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3"/>
          <p:cNvSpPr txBox="1"/>
          <p:nvPr/>
        </p:nvSpPr>
        <p:spPr>
          <a:xfrm>
            <a:off x="7452360" y="3483864"/>
            <a:ext cx="1865376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Customer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3"/>
          <p:cNvSpPr txBox="1"/>
          <p:nvPr/>
        </p:nvSpPr>
        <p:spPr>
          <a:xfrm>
            <a:off x="9445752" y="3483864"/>
            <a:ext cx="585216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3"/>
          <p:cNvSpPr txBox="1"/>
          <p:nvPr/>
        </p:nvSpPr>
        <p:spPr>
          <a:xfrm>
            <a:off x="10158984" y="3483864"/>
            <a:ext cx="621792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Shipped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3"/>
          <p:cNvSpPr txBox="1"/>
          <p:nvPr/>
        </p:nvSpPr>
        <p:spPr>
          <a:xfrm>
            <a:off x="10908792" y="3483864"/>
            <a:ext cx="786384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Fill 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3"/>
          <p:cNvSpPr/>
          <p:nvPr/>
        </p:nvSpPr>
        <p:spPr>
          <a:xfrm>
            <a:off x="7360920" y="3730752"/>
            <a:ext cx="4370832" cy="420624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3"/>
          <p:cNvSpPr txBox="1"/>
          <p:nvPr/>
        </p:nvSpPr>
        <p:spPr>
          <a:xfrm>
            <a:off x="7452360" y="3822191"/>
            <a:ext cx="18653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Kroger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3"/>
          <p:cNvSpPr txBox="1"/>
          <p:nvPr/>
        </p:nvSpPr>
        <p:spPr>
          <a:xfrm>
            <a:off x="9445752" y="3822191"/>
            <a:ext cx="58521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93,810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3"/>
          <p:cNvSpPr txBox="1"/>
          <p:nvPr/>
        </p:nvSpPr>
        <p:spPr>
          <a:xfrm>
            <a:off x="10158984" y="3822191"/>
            <a:ext cx="62179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38,340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3"/>
          <p:cNvSpPr txBox="1"/>
          <p:nvPr/>
        </p:nvSpPr>
        <p:spPr>
          <a:xfrm>
            <a:off x="10908792" y="3822191"/>
            <a:ext cx="786384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40.9%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3"/>
          <p:cNvSpPr txBox="1"/>
          <p:nvPr/>
        </p:nvSpPr>
        <p:spPr>
          <a:xfrm>
            <a:off x="7452360" y="4242816"/>
            <a:ext cx="18653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Hungryroot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3"/>
          <p:cNvSpPr txBox="1"/>
          <p:nvPr/>
        </p:nvSpPr>
        <p:spPr>
          <a:xfrm>
            <a:off x="9445752" y="4242816"/>
            <a:ext cx="58521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8,136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3"/>
          <p:cNvSpPr txBox="1"/>
          <p:nvPr/>
        </p:nvSpPr>
        <p:spPr>
          <a:xfrm>
            <a:off x="10158984" y="4242816"/>
            <a:ext cx="62179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3,540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3"/>
          <p:cNvSpPr txBox="1"/>
          <p:nvPr/>
        </p:nvSpPr>
        <p:spPr>
          <a:xfrm>
            <a:off x="10908792" y="4242816"/>
            <a:ext cx="786384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43.5%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3"/>
          <p:cNvSpPr/>
          <p:nvPr/>
        </p:nvSpPr>
        <p:spPr>
          <a:xfrm>
            <a:off x="7360920" y="4572000"/>
            <a:ext cx="4370832" cy="420624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3"/>
          <p:cNvSpPr txBox="1"/>
          <p:nvPr/>
        </p:nvSpPr>
        <p:spPr>
          <a:xfrm>
            <a:off x="7452360" y="4663440"/>
            <a:ext cx="18653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CVS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3"/>
          <p:cNvSpPr txBox="1"/>
          <p:nvPr/>
        </p:nvSpPr>
        <p:spPr>
          <a:xfrm>
            <a:off x="9445752" y="4663440"/>
            <a:ext cx="58521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6,048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3"/>
          <p:cNvSpPr txBox="1"/>
          <p:nvPr/>
        </p:nvSpPr>
        <p:spPr>
          <a:xfrm>
            <a:off x="10158984" y="4663440"/>
            <a:ext cx="62179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2,160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3"/>
          <p:cNvSpPr txBox="1"/>
          <p:nvPr/>
        </p:nvSpPr>
        <p:spPr>
          <a:xfrm>
            <a:off x="10908792" y="4663440"/>
            <a:ext cx="786384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35.7%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3"/>
          <p:cNvSpPr txBox="1"/>
          <p:nvPr/>
        </p:nvSpPr>
        <p:spPr>
          <a:xfrm>
            <a:off x="7452360" y="5084064"/>
            <a:ext cx="18653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All Other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3"/>
          <p:cNvSpPr txBox="1"/>
          <p:nvPr/>
        </p:nvSpPr>
        <p:spPr>
          <a:xfrm>
            <a:off x="9445752" y="5084064"/>
            <a:ext cx="58521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4,734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3"/>
          <p:cNvSpPr txBox="1"/>
          <p:nvPr/>
        </p:nvSpPr>
        <p:spPr>
          <a:xfrm>
            <a:off x="10158984" y="5084064"/>
            <a:ext cx="62179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2,790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3"/>
          <p:cNvSpPr txBox="1"/>
          <p:nvPr/>
        </p:nvSpPr>
        <p:spPr>
          <a:xfrm>
            <a:off x="10908792" y="5084064"/>
            <a:ext cx="786384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58.9%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7360920" y="5413248"/>
            <a:ext cx="4370832" cy="420624"/>
          </a:xfrm>
          <a:prstGeom prst="rect">
            <a:avLst/>
          </a:prstGeom>
          <a:solidFill>
            <a:srgbClr val="F3F4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3"/>
          <p:cNvSpPr txBox="1"/>
          <p:nvPr/>
        </p:nvSpPr>
        <p:spPr>
          <a:xfrm>
            <a:off x="7452360" y="5504688"/>
            <a:ext cx="18653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F2A37"/>
                </a:solidFill>
                <a:latin typeface="Calibri"/>
                <a:ea typeface="Calibri"/>
                <a:cs typeface="Calibri"/>
                <a:sym typeface="Calibri"/>
              </a:rPr>
              <a:t>Single-Store Retailers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3"/>
          <p:cNvSpPr txBox="1"/>
          <p:nvPr/>
        </p:nvSpPr>
        <p:spPr>
          <a:xfrm>
            <a:off x="9445752" y="5504688"/>
            <a:ext cx="585216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588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3"/>
          <p:cNvSpPr txBox="1"/>
          <p:nvPr/>
        </p:nvSpPr>
        <p:spPr>
          <a:xfrm>
            <a:off x="10158984" y="5504688"/>
            <a:ext cx="62179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4B5563"/>
                </a:solidFill>
                <a:latin typeface="Calibri"/>
                <a:ea typeface="Calibri"/>
                <a:cs typeface="Calibri"/>
                <a:sym typeface="Calibri"/>
              </a:rPr>
              <a:t>450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3"/>
          <p:cNvSpPr txBox="1"/>
          <p:nvPr/>
        </p:nvSpPr>
        <p:spPr>
          <a:xfrm>
            <a:off x="10908792" y="5504688"/>
            <a:ext cx="786384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76.5%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3"/>
          <p:cNvSpPr/>
          <p:nvPr/>
        </p:nvSpPr>
        <p:spPr>
          <a:xfrm>
            <a:off x="7360920" y="3438144"/>
            <a:ext cx="4370832" cy="2395728"/>
          </a:xfrm>
          <a:prstGeom prst="rect">
            <a:avLst/>
          </a:prstGeom>
          <a:noFill/>
          <a:ln cap="flat" cmpd="sng" w="12700">
            <a:solidFill>
              <a:srgbClr val="D7D9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3"/>
          <p:cNvSpPr txBox="1"/>
          <p:nvPr/>
        </p:nvSpPr>
        <p:spPr>
          <a:xfrm>
            <a:off x="457200" y="6510528"/>
            <a:ext cx="113385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Sources: L1 from Outbound-Inquiry-Expanding (Jul 5, 2026 — SHIPPED + SHORT_SHIPPED only, Retailer = Kehe; Σ shipped / Σ ordered), Jan 1–Jul 5 2026. L2 from KeHE CONNECT “Chains &amp; Stores that ordered an Item” (KeHE_RN0048_VC; Jun = Jun 1–30 FINAL, YTD = Jan 1–Jul 5 2026, in eaches). CFR = Shipped / Ordered. Jan–May monthly bars locked (portal later restated Mar–May to 60.6/59.7/56.7; YTD % uses current portal volumes). HEB 98.6% (12,494 ea) shown as positive contrast, not in worst-5.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Picture 149" descr="keh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000" y="3680000"/>
            <a:ext cx="6560000" cy="252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