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6152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FAF6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61520" cy="594360"/>
          </a:xfrm>
          <a:prstGeom prst="rect">
            <a:avLst/>
          </a:prstGeom>
          <a:solidFill>
            <a:srgbClr val="3D1C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74320" y="64008"/>
            <a:ext cx="1463040" cy="457200"/>
          </a:xfrm>
          <a:prstGeom prst="rect">
            <a:avLst/>
          </a:prstGeom>
          <a:noFill/>
        </p:spPr>
        <p:txBody>
          <a:bodyPr wrap="square" lIns="45720" rIns="45720" tIns="18288" bIns="18288" anchor="t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RIP VAN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83080" y="64008"/>
            <a:ext cx="7315200" cy="457200"/>
          </a:xfrm>
          <a:prstGeom prst="rect">
            <a:avLst/>
          </a:prstGeom>
          <a:noFill/>
        </p:spPr>
        <p:txBody>
          <a:bodyPr wrap="square" lIns="45720" rIns="45720" tIns="18288" bIns="18288" anchor="t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Calibri"/>
              </a:rPr>
              <a:t>B2B Customer Service — KPI Performance (CFR · OTD · OTIF)</a:t>
            </a:r>
          </a:p>
        </p:txBody>
      </p:sp>
      <p:sp>
        <p:nvSpPr>
          <p:cNvPr id="6" name="Rectangle 5"/>
          <p:cNvSpPr/>
          <p:nvPr/>
        </p:nvSpPr>
        <p:spPr>
          <a:xfrm>
            <a:off x="9235440" y="109728"/>
            <a:ext cx="2788920" cy="384048"/>
          </a:xfrm>
          <a:prstGeom prst="rect">
            <a:avLst/>
          </a:prstGeom>
          <a:solidFill>
            <a:srgbClr val="F5E8D8"/>
          </a:solidFill>
          <a:ln>
            <a:solidFill>
              <a:srgbClr val="D6C7B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35440" y="109728"/>
            <a:ext cx="2788920" cy="384048"/>
          </a:xfrm>
          <a:prstGeom prst="rect">
            <a:avLst/>
          </a:prstGeom>
          <a:noFill/>
        </p:spPr>
        <p:txBody>
          <a:bodyPr wrap="square" lIns="45720" rIns="45720" tIns="18288" bIns="18288" anchor="ctr">
            <a:spAutoFit/>
          </a:bodyPr>
          <a:lstStyle/>
          <a:p>
            <a:pPr algn="ctr"/>
            <a:r>
              <a:rPr sz="1100" b="1">
                <a:solidFill>
                  <a:srgbClr val="2C1810"/>
                </a:solidFill>
                <a:latin typeface="Calibri"/>
              </a:rPr>
              <a:t>YTD Jan – July 5, 2026</a:t>
            </a:r>
          </a:p>
        </p:txBody>
      </p:sp>
      <p:sp>
        <p:nvSpPr>
          <p:cNvPr id="50" name="Rectangle 49"/>
          <p:cNvSpPr/>
          <p:nvPr/>
        </p:nvSpPr>
        <p:spPr>
          <a:xfrm>
            <a:off x="0" y="6583680"/>
            <a:ext cx="12161520" cy="274320"/>
          </a:xfrm>
          <a:prstGeom prst="rect">
            <a:avLst/>
          </a:prstGeom>
          <a:solidFill>
            <a:srgbClr val="3D1C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0" y="6601968"/>
            <a:ext cx="12161520" cy="256032"/>
          </a:xfrm>
          <a:prstGeom prst="rect">
            <a:avLst/>
          </a:prstGeom>
          <a:noFill/>
        </p:spPr>
        <p:txBody>
          <a:bodyPr wrap="square" lIns="45720" rIns="45720" tIns="18288" bIns="18288" anchor="ctr">
            <a:spAutoFit/>
          </a:bodyPr>
          <a:lstStyle/>
          <a:p>
            <a:pPr algn="ctr"/>
            <a:r>
              <a:rPr sz="900" b="1">
                <a:solidFill>
                  <a:srgbClr val="F5E8D8"/>
                </a:solidFill>
                <a:latin typeface="Calibri"/>
              </a:rPr>
              <a:t>CONFIDENTIAL — INTERNAL USE ONLY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1795760" y="6601968"/>
            <a:ext cx="365760" cy="256032"/>
          </a:xfrm>
          <a:prstGeom prst="rect">
            <a:avLst/>
          </a:prstGeom>
          <a:noFill/>
        </p:spPr>
        <p:txBody>
          <a:bodyPr wrap="square" lIns="45720" rIns="45720" tIns="18288" bIns="18288" anchor="ctr">
            <a:spAutoFit/>
          </a:bodyPr>
          <a:lstStyle/>
          <a:p>
            <a:pPr algn="ctr"/>
            <a:r>
              <a:rPr sz="900" b="0">
                <a:solidFill>
                  <a:srgbClr val="F5E8D8"/>
                </a:solidFill>
                <a:latin typeface="Calibri"/>
              </a:rPr>
              <a:t>1</a:t>
            </a:r>
          </a:p>
        </p:txBody>
      </p:sp>
      <p:sp>
        <p:nvSpPr>
          <p:cNvPr id="53" name="Rectangle 52"/>
          <p:cNvSpPr/>
          <p:nvPr/>
        </p:nvSpPr>
        <p:spPr>
          <a:xfrm>
            <a:off x="274320" y="749808"/>
            <a:ext cx="11612880" cy="274320"/>
          </a:xfrm>
          <a:prstGeom prst="rect">
            <a:avLst/>
          </a:prstGeom>
          <a:solidFill>
            <a:srgbClr val="3E2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 lIns="109728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OVERALL — All Channels  •  YTD 1,512 orders  •  Target ≥95%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274320" y="1078992"/>
            <a:ext cx="2194560" cy="457200"/>
          </a:xfrm>
          <a:prstGeom prst="roundRect">
            <a:avLst>
              <a:gd name="adj" fmla="val 12000"/>
            </a:avLst>
          </a:prstGeom>
          <a:solidFill>
            <a:srgbClr val="E8F0E4"/>
          </a:solidFill>
          <a:ln w="6350">
            <a:solidFill>
              <a:srgbClr val="D6C7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384048" y="1097280"/>
            <a:ext cx="822960" cy="420624"/>
          </a:xfrm>
          <a:prstGeom prst="rect">
            <a:avLst/>
          </a:prstGeom>
          <a:noFill/>
        </p:spPr>
        <p:txBody>
          <a:bodyPr wrap="none" lIns="18288" rIns="18288" tIns="0" bIns="0" anchor="ctr">
            <a:spAutoFit/>
          </a:bodyPr>
          <a:lstStyle/>
          <a:p>
            <a:pPr algn="l"/>
            <a:r>
              <a:rPr sz="1100" b="1">
                <a:solidFill>
                  <a:srgbClr val="6B5D52"/>
                </a:solidFill>
                <a:latin typeface="Calibri"/>
              </a:rPr>
              <a:t>CFR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097280" y="1097280"/>
            <a:ext cx="1280160" cy="420624"/>
          </a:xfrm>
          <a:prstGeom prst="rect">
            <a:avLst/>
          </a:prstGeom>
          <a:noFill/>
        </p:spPr>
        <p:txBody>
          <a:bodyPr wrap="none" lIns="18288" rIns="18288" tIns="0" bIns="0" anchor="ctr">
            <a:spAutoFit/>
          </a:bodyPr>
          <a:lstStyle/>
          <a:p>
            <a:pPr algn="r"/>
            <a:r>
              <a:rPr sz="1900" b="1">
                <a:solidFill>
                  <a:srgbClr val="2E6B2A"/>
                </a:solidFill>
                <a:latin typeface="Calibri"/>
              </a:rPr>
              <a:t>96.8%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274320" y="1591056"/>
            <a:ext cx="2194560" cy="457200"/>
          </a:xfrm>
          <a:prstGeom prst="roundRect">
            <a:avLst>
              <a:gd name="adj" fmla="val 12000"/>
            </a:avLst>
          </a:prstGeom>
          <a:solidFill>
            <a:srgbClr val="F9E4DD"/>
          </a:solidFill>
          <a:ln w="6350">
            <a:solidFill>
              <a:srgbClr val="D6C7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384048" y="1609344"/>
            <a:ext cx="822960" cy="420624"/>
          </a:xfrm>
          <a:prstGeom prst="rect">
            <a:avLst/>
          </a:prstGeom>
          <a:noFill/>
        </p:spPr>
        <p:txBody>
          <a:bodyPr wrap="none" lIns="18288" rIns="18288" tIns="0" bIns="0" anchor="ctr">
            <a:spAutoFit/>
          </a:bodyPr>
          <a:lstStyle/>
          <a:p>
            <a:pPr algn="l"/>
            <a:r>
              <a:rPr sz="1100" b="1">
                <a:solidFill>
                  <a:srgbClr val="6B5D52"/>
                </a:solidFill>
                <a:latin typeface="Calibri"/>
              </a:rPr>
              <a:t>OTD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097280" y="1609344"/>
            <a:ext cx="1280160" cy="420624"/>
          </a:xfrm>
          <a:prstGeom prst="rect">
            <a:avLst/>
          </a:prstGeom>
          <a:noFill/>
        </p:spPr>
        <p:txBody>
          <a:bodyPr wrap="none" lIns="18288" rIns="18288" tIns="0" bIns="0" anchor="ctr">
            <a:spAutoFit/>
          </a:bodyPr>
          <a:lstStyle/>
          <a:p>
            <a:pPr algn="r"/>
            <a:r>
              <a:rPr sz="1900" b="1">
                <a:solidFill>
                  <a:srgbClr val="CC3300"/>
                </a:solidFill>
                <a:latin typeface="Calibri"/>
              </a:rPr>
              <a:t>65.8%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274320" y="2103120"/>
            <a:ext cx="2194560" cy="457200"/>
          </a:xfrm>
          <a:prstGeom prst="roundRect">
            <a:avLst>
              <a:gd name="adj" fmla="val 12000"/>
            </a:avLst>
          </a:prstGeom>
          <a:solidFill>
            <a:srgbClr val="F9E4DD"/>
          </a:solidFill>
          <a:ln w="6350">
            <a:solidFill>
              <a:srgbClr val="D6C7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384048" y="2121408"/>
            <a:ext cx="822960" cy="420624"/>
          </a:xfrm>
          <a:prstGeom prst="rect">
            <a:avLst/>
          </a:prstGeom>
          <a:noFill/>
        </p:spPr>
        <p:txBody>
          <a:bodyPr wrap="none" lIns="18288" rIns="18288" tIns="0" bIns="0" anchor="ctr">
            <a:spAutoFit/>
          </a:bodyPr>
          <a:lstStyle/>
          <a:p>
            <a:pPr algn="l"/>
            <a:r>
              <a:rPr sz="1100" b="1">
                <a:solidFill>
                  <a:srgbClr val="6B5D52"/>
                </a:solidFill>
                <a:latin typeface="Calibri"/>
              </a:rPr>
              <a:t>OTIF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097280" y="2121408"/>
            <a:ext cx="1280160" cy="420624"/>
          </a:xfrm>
          <a:prstGeom prst="rect">
            <a:avLst/>
          </a:prstGeom>
          <a:noFill/>
        </p:spPr>
        <p:txBody>
          <a:bodyPr wrap="none" lIns="18288" rIns="18288" tIns="0" bIns="0" anchor="ctr">
            <a:spAutoFit/>
          </a:bodyPr>
          <a:lstStyle/>
          <a:p>
            <a:pPr algn="r"/>
            <a:r>
              <a:rPr sz="1900" b="1">
                <a:solidFill>
                  <a:srgbClr val="CC3300"/>
                </a:solidFill>
                <a:latin typeface="Calibri"/>
              </a:rPr>
              <a:t>62.3%</a:t>
            </a:r>
          </a:p>
        </p:txBody>
      </p:sp>
      <p:pic>
        <p:nvPicPr>
          <p:cNvPr id="63" name="Picture 6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06040" y="1033271"/>
            <a:ext cx="6446520" cy="1627632"/>
          </a:xfrm>
          <a:prstGeom prst="rect">
            <a:avLst/>
          </a:prstGeom>
        </p:spPr>
      </p:pic>
      <p:sp>
        <p:nvSpPr>
          <p:cNvPr id="64" name="Rounded Rectangle 63"/>
          <p:cNvSpPr/>
          <p:nvPr/>
        </p:nvSpPr>
        <p:spPr>
          <a:xfrm>
            <a:off x="9189720" y="1060704"/>
            <a:ext cx="2743200" cy="1572768"/>
          </a:xfrm>
          <a:prstGeom prst="roundRect">
            <a:avLst>
              <a:gd name="adj" fmla="val 6000"/>
            </a:avLst>
          </a:prstGeom>
          <a:solidFill>
            <a:srgbClr val="FCFAF6"/>
          </a:solidFill>
          <a:ln w="9525">
            <a:solidFill>
              <a:srgbClr val="D6C7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rIns="73152" tIns="54864" bIns="36576"/>
          <a:lstStyle/>
          <a:p>
            <a:pPr algn="ctr"/>
            <a:r>
              <a:rPr sz="900" b="1">
                <a:solidFill>
                  <a:srgbClr val="3E2C1C"/>
                </a:solidFill>
                <a:latin typeface="Calibri"/>
              </a:rPr>
              <a:t>COMMENTS</a:t>
            </a:r>
          </a:p>
          <a:p>
            <a:r>
              <a:rPr sz="800">
                <a:solidFill>
                  <a:srgbClr val="4A423A"/>
                </a:solidFill>
                <a:latin typeface="Calibri"/>
              </a:rPr>
              <a:t>• June FINAL: OTD 90.2%, OTIF 84.8% (vs 91.0/89.4 read Jun 29)</a:t>
            </a:r>
          </a:p>
          <a:p>
            <a:r>
              <a:rPr sz="800">
                <a:solidFill>
                  <a:srgbClr val="4A423A"/>
                </a:solidFill>
                <a:latin typeface="Calibri"/>
              </a:rPr>
              <a:t>• Combined OTIF 62.3% YTD, -1.4pp WoW on UNFI pickup delays</a:t>
            </a:r>
          </a:p>
          <a:p>
            <a:r>
              <a:rPr sz="800">
                <a:solidFill>
                  <a:srgbClr val="4A423A"/>
                </a:solidFill>
                <a:latin typeface="Calibri"/>
              </a:rPr>
              <a:t>• Jul MTD thin (22 POs); penalty-rule pending actuals, don't read yet</a:t>
            </a:r>
          </a:p>
          <a:p>
            <a:r>
              <a:rPr sz="600" i="1">
                <a:solidFill>
                  <a:srgbClr val="6B6055"/>
                </a:solidFill>
                <a:latin typeface="Calibri"/>
              </a:rPr>
              <a:t>Overall CFR = volume fill rate from UNIS Shipped-by-Item (Sigma shipped / ordered), named distributors; carrier/pickup CFR shown are order-level (PO-in-full). OTD/OTIF are PO-level.</a:t>
            </a:r>
          </a:p>
        </p:txBody>
      </p:sp>
      <p:sp>
        <p:nvSpPr>
          <p:cNvPr id="65" name="Rectangle 64"/>
          <p:cNvSpPr/>
          <p:nvPr/>
        </p:nvSpPr>
        <p:spPr>
          <a:xfrm>
            <a:off x="274320" y="2670048"/>
            <a:ext cx="11612880" cy="274320"/>
          </a:xfrm>
          <a:prstGeom prst="rect">
            <a:avLst/>
          </a:prstGeom>
          <a:solidFill>
            <a:srgbClr val="2C5F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 lIns="109728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CARRIER DELIVERIES (623)  •  Required vs Actual Delivery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274320" y="2999232"/>
            <a:ext cx="2194560" cy="457200"/>
          </a:xfrm>
          <a:prstGeom prst="roundRect">
            <a:avLst>
              <a:gd name="adj" fmla="val 12000"/>
            </a:avLst>
          </a:prstGeom>
          <a:solidFill>
            <a:srgbClr val="E8F0E4"/>
          </a:solidFill>
          <a:ln w="6350">
            <a:solidFill>
              <a:srgbClr val="D6C7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384048" y="3017520"/>
            <a:ext cx="822960" cy="420624"/>
          </a:xfrm>
          <a:prstGeom prst="rect">
            <a:avLst/>
          </a:prstGeom>
          <a:noFill/>
        </p:spPr>
        <p:txBody>
          <a:bodyPr wrap="none" lIns="18288" rIns="18288" tIns="0" bIns="0" anchor="ctr">
            <a:spAutoFit/>
          </a:bodyPr>
          <a:lstStyle/>
          <a:p>
            <a:pPr algn="l"/>
            <a:r>
              <a:rPr sz="1100" b="1">
                <a:solidFill>
                  <a:srgbClr val="6B5D52"/>
                </a:solidFill>
                <a:latin typeface="Calibri"/>
              </a:rPr>
              <a:t>CFR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097280" y="3017520"/>
            <a:ext cx="1280160" cy="420624"/>
          </a:xfrm>
          <a:prstGeom prst="rect">
            <a:avLst/>
          </a:prstGeom>
          <a:noFill/>
        </p:spPr>
        <p:txBody>
          <a:bodyPr wrap="none" lIns="18288" rIns="18288" tIns="0" bIns="0" anchor="ctr">
            <a:spAutoFit/>
          </a:bodyPr>
          <a:lstStyle/>
          <a:p>
            <a:pPr algn="r"/>
            <a:r>
              <a:rPr sz="1900" b="1">
                <a:solidFill>
                  <a:srgbClr val="2E6B2A"/>
                </a:solidFill>
                <a:latin typeface="Calibri"/>
              </a:rPr>
              <a:t>93.6%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274320" y="3511296"/>
            <a:ext cx="2194560" cy="457200"/>
          </a:xfrm>
          <a:prstGeom prst="roundRect">
            <a:avLst>
              <a:gd name="adj" fmla="val 12000"/>
            </a:avLst>
          </a:prstGeom>
          <a:solidFill>
            <a:srgbClr val="FBECCB"/>
          </a:solidFill>
          <a:ln w="6350">
            <a:solidFill>
              <a:srgbClr val="D6C7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384048" y="3529584"/>
            <a:ext cx="822960" cy="420624"/>
          </a:xfrm>
          <a:prstGeom prst="rect">
            <a:avLst/>
          </a:prstGeom>
          <a:noFill/>
        </p:spPr>
        <p:txBody>
          <a:bodyPr wrap="none" lIns="18288" rIns="18288" tIns="0" bIns="0" anchor="ctr">
            <a:spAutoFit/>
          </a:bodyPr>
          <a:lstStyle/>
          <a:p>
            <a:pPr algn="l"/>
            <a:r>
              <a:rPr sz="1100" b="1">
                <a:solidFill>
                  <a:srgbClr val="6B5D52"/>
                </a:solidFill>
                <a:latin typeface="Calibri"/>
              </a:rPr>
              <a:t>OTD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097280" y="3529584"/>
            <a:ext cx="1280160" cy="420624"/>
          </a:xfrm>
          <a:prstGeom prst="rect">
            <a:avLst/>
          </a:prstGeom>
          <a:noFill/>
        </p:spPr>
        <p:txBody>
          <a:bodyPr wrap="none" lIns="18288" rIns="18288" tIns="0" bIns="0" anchor="ctr">
            <a:spAutoFit/>
          </a:bodyPr>
          <a:lstStyle/>
          <a:p>
            <a:pPr algn="r"/>
            <a:r>
              <a:rPr sz="1900" b="1">
                <a:solidFill>
                  <a:srgbClr val="C8860D"/>
                </a:solidFill>
                <a:latin typeface="Calibri"/>
              </a:rPr>
              <a:t>92.8%</a:t>
            </a:r>
          </a:p>
        </p:txBody>
      </p:sp>
      <p:sp>
        <p:nvSpPr>
          <p:cNvPr id="72" name="Rounded Rectangle 71"/>
          <p:cNvSpPr/>
          <p:nvPr/>
        </p:nvSpPr>
        <p:spPr>
          <a:xfrm>
            <a:off x="274320" y="4023360"/>
            <a:ext cx="2194560" cy="457200"/>
          </a:xfrm>
          <a:prstGeom prst="roundRect">
            <a:avLst>
              <a:gd name="adj" fmla="val 12000"/>
            </a:avLst>
          </a:prstGeom>
          <a:solidFill>
            <a:srgbClr val="FBECCB"/>
          </a:solidFill>
          <a:ln w="6350">
            <a:solidFill>
              <a:srgbClr val="D6C7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TextBox 72"/>
          <p:cNvSpPr txBox="1"/>
          <p:nvPr/>
        </p:nvSpPr>
        <p:spPr>
          <a:xfrm>
            <a:off x="384048" y="4041648"/>
            <a:ext cx="822960" cy="420624"/>
          </a:xfrm>
          <a:prstGeom prst="rect">
            <a:avLst/>
          </a:prstGeom>
          <a:noFill/>
        </p:spPr>
        <p:txBody>
          <a:bodyPr wrap="none" lIns="18288" rIns="18288" tIns="0" bIns="0" anchor="ctr">
            <a:spAutoFit/>
          </a:bodyPr>
          <a:lstStyle/>
          <a:p>
            <a:pPr algn="l"/>
            <a:r>
              <a:rPr sz="1100" b="1">
                <a:solidFill>
                  <a:srgbClr val="6B5D52"/>
                </a:solidFill>
                <a:latin typeface="Calibri"/>
              </a:rPr>
              <a:t>OTIF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1097280" y="4041648"/>
            <a:ext cx="1280160" cy="420624"/>
          </a:xfrm>
          <a:prstGeom prst="rect">
            <a:avLst/>
          </a:prstGeom>
          <a:noFill/>
        </p:spPr>
        <p:txBody>
          <a:bodyPr wrap="none" lIns="18288" rIns="18288" tIns="0" bIns="0" anchor="ctr">
            <a:spAutoFit/>
          </a:bodyPr>
          <a:lstStyle/>
          <a:p>
            <a:pPr algn="r"/>
            <a:r>
              <a:rPr sz="1900" b="1">
                <a:solidFill>
                  <a:srgbClr val="C8860D"/>
                </a:solidFill>
                <a:latin typeface="Calibri"/>
              </a:rPr>
              <a:t>87.3%</a:t>
            </a:r>
          </a:p>
        </p:txBody>
      </p:sp>
      <p:pic>
        <p:nvPicPr>
          <p:cNvPr id="75" name="Picture 7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06040" y="2953512"/>
            <a:ext cx="6446520" cy="1627632"/>
          </a:xfrm>
          <a:prstGeom prst="rect">
            <a:avLst/>
          </a:prstGeom>
        </p:spPr>
      </p:pic>
      <p:sp>
        <p:nvSpPr>
          <p:cNvPr id="76" name="Rounded Rectangle 75"/>
          <p:cNvSpPr/>
          <p:nvPr/>
        </p:nvSpPr>
        <p:spPr>
          <a:xfrm>
            <a:off x="9189720" y="2980944"/>
            <a:ext cx="2743200" cy="1572768"/>
          </a:xfrm>
          <a:prstGeom prst="roundRect">
            <a:avLst>
              <a:gd name="adj" fmla="val 6000"/>
            </a:avLst>
          </a:prstGeom>
          <a:solidFill>
            <a:srgbClr val="FCFAF6"/>
          </a:solidFill>
          <a:ln w="9525">
            <a:solidFill>
              <a:srgbClr val="D6C7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rIns="73152" tIns="54864" bIns="36576"/>
          <a:lstStyle/>
          <a:p>
            <a:pPr algn="ctr"/>
            <a:r>
              <a:rPr sz="900" b="1">
                <a:solidFill>
                  <a:srgbClr val="3E2C1C"/>
                </a:solidFill>
                <a:latin typeface="Calibri"/>
              </a:rPr>
              <a:t>COMMENTS</a:t>
            </a:r>
          </a:p>
          <a:p>
            <a:r>
              <a:rPr sz="800">
                <a:solidFill>
                  <a:srgbClr val="4A423A"/>
                </a:solidFill>
                <a:latin typeface="Calibri"/>
              </a:rPr>
              <a:t>• In-full 93.6% YTD, OTD 92.8%, OTIF 87.3% (was 96.9/93.1/90.5)</a:t>
            </a:r>
          </a:p>
          <a:p>
            <a:r>
              <a:rPr sz="800">
                <a:solidFill>
                  <a:srgbClr val="4A423A"/>
                </a:solidFill>
                <a:latin typeface="Calibri"/>
              </a:rPr>
              <a:t>• June close: carrier shorts landed late, pulling OTIF vs Jun 29 read</a:t>
            </a:r>
          </a:p>
          <a:p>
            <a:r>
              <a:rPr sz="800">
                <a:solidFill>
                  <a:srgbClr val="4A423A"/>
                </a:solidFill>
                <a:latin typeface="Calibri"/>
              </a:rPr>
              <a:t>• Wk27 5-wk OTD 77.3%, OTIF 68.2% — lowest of last 5 weeks</a:t>
            </a:r>
          </a:p>
        </p:txBody>
      </p:sp>
      <p:sp>
        <p:nvSpPr>
          <p:cNvPr id="77" name="Rectangle 76"/>
          <p:cNvSpPr/>
          <p:nvPr/>
        </p:nvSpPr>
        <p:spPr>
          <a:xfrm>
            <a:off x="274320" y="4590288"/>
            <a:ext cx="11612880" cy="274320"/>
          </a:xfrm>
          <a:prstGeom prst="rect">
            <a:avLst/>
          </a:prstGeom>
          <a:solidFill>
            <a:srgbClr val="B85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 lIns="109728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CUSTOMER PICKUP (889)  •  Required vs Actual Pickup</a:t>
            </a:r>
          </a:p>
        </p:txBody>
      </p:sp>
      <p:sp>
        <p:nvSpPr>
          <p:cNvPr id="78" name="Rounded Rectangle 77"/>
          <p:cNvSpPr/>
          <p:nvPr/>
        </p:nvSpPr>
        <p:spPr>
          <a:xfrm>
            <a:off x="274320" y="4919472"/>
            <a:ext cx="2194560" cy="457200"/>
          </a:xfrm>
          <a:prstGeom prst="roundRect">
            <a:avLst>
              <a:gd name="adj" fmla="val 12000"/>
            </a:avLst>
          </a:prstGeom>
          <a:solidFill>
            <a:srgbClr val="FBECCB"/>
          </a:solidFill>
          <a:ln w="6350">
            <a:solidFill>
              <a:srgbClr val="D6C7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TextBox 78"/>
          <p:cNvSpPr txBox="1"/>
          <p:nvPr/>
        </p:nvSpPr>
        <p:spPr>
          <a:xfrm>
            <a:off x="384048" y="4937759"/>
            <a:ext cx="822960" cy="420624"/>
          </a:xfrm>
          <a:prstGeom prst="rect">
            <a:avLst/>
          </a:prstGeom>
          <a:noFill/>
        </p:spPr>
        <p:txBody>
          <a:bodyPr wrap="none" lIns="18288" rIns="18288" tIns="0" bIns="0" anchor="ctr">
            <a:spAutoFit/>
          </a:bodyPr>
          <a:lstStyle/>
          <a:p>
            <a:pPr algn="l"/>
            <a:r>
              <a:rPr sz="1100" b="1">
                <a:solidFill>
                  <a:srgbClr val="6B5D52"/>
                </a:solidFill>
                <a:latin typeface="Calibri"/>
              </a:rPr>
              <a:t>CFR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097280" y="4937759"/>
            <a:ext cx="1280160" cy="420624"/>
          </a:xfrm>
          <a:prstGeom prst="rect">
            <a:avLst/>
          </a:prstGeom>
          <a:noFill/>
        </p:spPr>
        <p:txBody>
          <a:bodyPr wrap="none" lIns="18288" rIns="18288" tIns="0" bIns="0" anchor="ctr">
            <a:spAutoFit/>
          </a:bodyPr>
          <a:lstStyle/>
          <a:p>
            <a:pPr algn="r"/>
            <a:r>
              <a:rPr sz="1900" b="1">
                <a:solidFill>
                  <a:srgbClr val="C8860D"/>
                </a:solidFill>
                <a:latin typeface="Calibri"/>
              </a:rPr>
              <a:t>92.5%</a:t>
            </a:r>
          </a:p>
        </p:txBody>
      </p:sp>
      <p:sp>
        <p:nvSpPr>
          <p:cNvPr id="81" name="Rounded Rectangle 80"/>
          <p:cNvSpPr/>
          <p:nvPr/>
        </p:nvSpPr>
        <p:spPr>
          <a:xfrm>
            <a:off x="274320" y="5431536"/>
            <a:ext cx="2194560" cy="457200"/>
          </a:xfrm>
          <a:prstGeom prst="roundRect">
            <a:avLst>
              <a:gd name="adj" fmla="val 12000"/>
            </a:avLst>
          </a:prstGeom>
          <a:solidFill>
            <a:srgbClr val="F9E4DD"/>
          </a:solidFill>
          <a:ln w="6350">
            <a:solidFill>
              <a:srgbClr val="D6C7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TextBox 81"/>
          <p:cNvSpPr txBox="1"/>
          <p:nvPr/>
        </p:nvSpPr>
        <p:spPr>
          <a:xfrm>
            <a:off x="384048" y="5449823"/>
            <a:ext cx="822960" cy="420624"/>
          </a:xfrm>
          <a:prstGeom prst="rect">
            <a:avLst/>
          </a:prstGeom>
          <a:noFill/>
        </p:spPr>
        <p:txBody>
          <a:bodyPr wrap="none" lIns="18288" rIns="18288" tIns="0" bIns="0" anchor="ctr">
            <a:spAutoFit/>
          </a:bodyPr>
          <a:lstStyle/>
          <a:p>
            <a:pPr algn="l"/>
            <a:r>
              <a:rPr sz="1100" b="1">
                <a:solidFill>
                  <a:srgbClr val="6B5D52"/>
                </a:solidFill>
                <a:latin typeface="Calibri"/>
              </a:rPr>
              <a:t>OTD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1097280" y="5449823"/>
            <a:ext cx="1280160" cy="420624"/>
          </a:xfrm>
          <a:prstGeom prst="rect">
            <a:avLst/>
          </a:prstGeom>
          <a:noFill/>
        </p:spPr>
        <p:txBody>
          <a:bodyPr wrap="none" lIns="18288" rIns="18288" tIns="0" bIns="0" anchor="ctr">
            <a:spAutoFit/>
          </a:bodyPr>
          <a:lstStyle/>
          <a:p>
            <a:pPr algn="r"/>
            <a:r>
              <a:rPr sz="1900" b="1">
                <a:solidFill>
                  <a:srgbClr val="CC3300"/>
                </a:solidFill>
                <a:latin typeface="Calibri"/>
              </a:rPr>
              <a:t>46.9%</a:t>
            </a:r>
          </a:p>
        </p:txBody>
      </p:sp>
      <p:sp>
        <p:nvSpPr>
          <p:cNvPr id="84" name="Rounded Rectangle 83"/>
          <p:cNvSpPr/>
          <p:nvPr/>
        </p:nvSpPr>
        <p:spPr>
          <a:xfrm>
            <a:off x="274320" y="5943600"/>
            <a:ext cx="2194560" cy="457200"/>
          </a:xfrm>
          <a:prstGeom prst="roundRect">
            <a:avLst>
              <a:gd name="adj" fmla="val 12000"/>
            </a:avLst>
          </a:prstGeom>
          <a:solidFill>
            <a:srgbClr val="F9E4DD"/>
          </a:solidFill>
          <a:ln w="6350">
            <a:solidFill>
              <a:srgbClr val="D6C7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TextBox 84"/>
          <p:cNvSpPr txBox="1"/>
          <p:nvPr/>
        </p:nvSpPr>
        <p:spPr>
          <a:xfrm>
            <a:off x="384048" y="5961888"/>
            <a:ext cx="822960" cy="420624"/>
          </a:xfrm>
          <a:prstGeom prst="rect">
            <a:avLst/>
          </a:prstGeom>
          <a:noFill/>
        </p:spPr>
        <p:txBody>
          <a:bodyPr wrap="none" lIns="18288" rIns="18288" tIns="0" bIns="0" anchor="ctr">
            <a:spAutoFit/>
          </a:bodyPr>
          <a:lstStyle/>
          <a:p>
            <a:pPr algn="l"/>
            <a:r>
              <a:rPr sz="1100" b="1">
                <a:solidFill>
                  <a:srgbClr val="6B5D52"/>
                </a:solidFill>
                <a:latin typeface="Calibri"/>
              </a:rPr>
              <a:t>OTIF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1097280" y="5961888"/>
            <a:ext cx="1280160" cy="420624"/>
          </a:xfrm>
          <a:prstGeom prst="rect">
            <a:avLst/>
          </a:prstGeom>
          <a:noFill/>
        </p:spPr>
        <p:txBody>
          <a:bodyPr wrap="none" lIns="18288" rIns="18288" tIns="0" bIns="0" anchor="ctr">
            <a:spAutoFit/>
          </a:bodyPr>
          <a:lstStyle/>
          <a:p>
            <a:pPr algn="r"/>
            <a:r>
              <a:rPr sz="1900" b="1">
                <a:solidFill>
                  <a:srgbClr val="CC3300"/>
                </a:solidFill>
                <a:latin typeface="Calibri"/>
              </a:rPr>
              <a:t>44.8%</a:t>
            </a:r>
          </a:p>
        </p:txBody>
      </p:sp>
      <p:pic>
        <p:nvPicPr>
          <p:cNvPr id="87" name="Picture 8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06040" y="4873752"/>
            <a:ext cx="6446520" cy="1627632"/>
          </a:xfrm>
          <a:prstGeom prst="rect">
            <a:avLst/>
          </a:prstGeom>
        </p:spPr>
      </p:pic>
      <p:sp>
        <p:nvSpPr>
          <p:cNvPr id="88" name="Rounded Rectangle 87"/>
          <p:cNvSpPr/>
          <p:nvPr/>
        </p:nvSpPr>
        <p:spPr>
          <a:xfrm>
            <a:off x="9189720" y="4901184"/>
            <a:ext cx="2743200" cy="1572768"/>
          </a:xfrm>
          <a:prstGeom prst="roundRect">
            <a:avLst>
              <a:gd name="adj" fmla="val 6000"/>
            </a:avLst>
          </a:prstGeom>
          <a:solidFill>
            <a:srgbClr val="FCFAF6"/>
          </a:solidFill>
          <a:ln w="9525">
            <a:solidFill>
              <a:srgbClr val="D6C7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rIns="73152" tIns="54864" bIns="36576"/>
          <a:lstStyle/>
          <a:p>
            <a:pPr algn="ctr"/>
            <a:r>
              <a:rPr sz="900" b="1">
                <a:solidFill>
                  <a:srgbClr val="3E2C1C"/>
                </a:solidFill>
                <a:latin typeface="Calibri"/>
              </a:rPr>
              <a:t>COMMENTS</a:t>
            </a:r>
          </a:p>
          <a:p>
            <a:r>
              <a:rPr sz="800">
                <a:solidFill>
                  <a:srgbClr val="4A423A"/>
                </a:solidFill>
                <a:latin typeface="Calibri"/>
              </a:rPr>
              <a:t>• Target 546 POs: 100.0% in-full, 51.1% OTD/OTIF</a:t>
            </a:r>
          </a:p>
          <a:p>
            <a:r>
              <a:rPr sz="800">
                <a:solidFill>
                  <a:srgbClr val="4A423A"/>
                </a:solidFill>
                <a:latin typeface="Calibri"/>
              </a:rPr>
              <a:t>• UNFI 268 POs: 85.1% in-full, 44.0% OTD, 40.3% OTIF — 11 of 16 Wk27 POs late</a:t>
            </a:r>
          </a:p>
          <a:p>
            <a:r>
              <a:rPr sz="800">
                <a:solidFill>
                  <a:srgbClr val="4A423A"/>
                </a:solidFill>
                <a:latin typeface="Calibri"/>
              </a:rPr>
              <a:t>• 13 UNFI pickups overdue uncollected (4 since Jun 25); Dot 47 POs at 55.3/31.9/14.9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FAF6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61520" cy="594360"/>
          </a:xfrm>
          <a:prstGeom prst="rect">
            <a:avLst/>
          </a:prstGeom>
          <a:solidFill>
            <a:srgbClr val="3D1C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74320" y="64008"/>
            <a:ext cx="1463040" cy="457200"/>
          </a:xfrm>
          <a:prstGeom prst="rect">
            <a:avLst/>
          </a:prstGeom>
          <a:noFill/>
        </p:spPr>
        <p:txBody>
          <a:bodyPr wrap="square" lIns="45720" rIns="45720" tIns="18288" bIns="18288" anchor="t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RIP VAN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83080" y="64008"/>
            <a:ext cx="7315200" cy="457200"/>
          </a:xfrm>
          <a:prstGeom prst="rect">
            <a:avLst/>
          </a:prstGeom>
          <a:noFill/>
        </p:spPr>
        <p:txBody>
          <a:bodyPr wrap="square" lIns="45720" rIns="45720" tIns="18288" bIns="18288" anchor="t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Calibri"/>
              </a:rPr>
              <a:t>B2B Customer Service — Channel Breakdown</a:t>
            </a:r>
          </a:p>
        </p:txBody>
      </p:sp>
      <p:sp>
        <p:nvSpPr>
          <p:cNvPr id="6" name="Rectangle 5"/>
          <p:cNvSpPr/>
          <p:nvPr/>
        </p:nvSpPr>
        <p:spPr>
          <a:xfrm>
            <a:off x="9235440" y="109728"/>
            <a:ext cx="2788920" cy="384048"/>
          </a:xfrm>
          <a:prstGeom prst="rect">
            <a:avLst/>
          </a:prstGeom>
          <a:solidFill>
            <a:srgbClr val="F5E8D8"/>
          </a:solidFill>
          <a:ln>
            <a:solidFill>
              <a:srgbClr val="D6C7B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35440" y="109728"/>
            <a:ext cx="2788920" cy="384048"/>
          </a:xfrm>
          <a:prstGeom prst="rect">
            <a:avLst/>
          </a:prstGeom>
          <a:noFill/>
        </p:spPr>
        <p:txBody>
          <a:bodyPr wrap="square" lIns="45720" rIns="45720" tIns="18288" bIns="18288" anchor="ctr">
            <a:spAutoFit/>
          </a:bodyPr>
          <a:lstStyle/>
          <a:p>
            <a:pPr algn="ctr"/>
            <a:r>
              <a:rPr sz="1100" b="1">
                <a:solidFill>
                  <a:srgbClr val="2C1810"/>
                </a:solidFill>
                <a:latin typeface="Calibri"/>
              </a:rPr>
              <a:t>YTD Jan – June 16, 2026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713232"/>
            <a:ext cx="12161520" cy="365760"/>
          </a:xfrm>
          <a:prstGeom prst="rect">
            <a:avLst/>
          </a:prstGeom>
          <a:solidFill>
            <a:srgbClr val="F5E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82880" y="713232"/>
            <a:ext cx="1828800" cy="365760"/>
          </a:xfrm>
          <a:prstGeom prst="rect">
            <a:avLst/>
          </a:prstGeom>
          <a:solidFill>
            <a:srgbClr val="B85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82880" y="713232"/>
            <a:ext cx="1828800" cy="365760"/>
          </a:xfrm>
          <a:prstGeom prst="rect">
            <a:avLst/>
          </a:prstGeom>
          <a:noFill/>
        </p:spPr>
        <p:txBody>
          <a:bodyPr wrap="square" lIns="45720" rIns="45720" tIns="18288" bIns="18288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CHANNEL VIEW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21408" y="713232"/>
            <a:ext cx="9784080" cy="365760"/>
          </a:xfrm>
          <a:prstGeom prst="rect">
            <a:avLst/>
          </a:prstGeom>
          <a:noFill/>
        </p:spPr>
        <p:txBody>
          <a:bodyPr wrap="square" lIns="45720" rIns="45720" tIns="18288" bIns="18288" anchor="ctr">
            <a:spAutoFit/>
          </a:bodyPr>
          <a:lstStyle/>
          <a:p>
            <a:pPr algn="l"/>
            <a:r>
              <a:rPr sz="1050" b="1">
                <a:solidFill>
                  <a:srgbClr val="2C1810"/>
                </a:solidFill>
                <a:latin typeface="Calibri"/>
              </a:rPr>
              <a:t>Carrier Deliveries vs Customer Pickup  •  Required Delivery Date (Carrier) vs Required Pickup Date (Pickup)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4320" y="1188720"/>
            <a:ext cx="11612880" cy="310896"/>
          </a:xfrm>
          <a:prstGeom prst="rect">
            <a:avLst/>
          </a:prstGeom>
          <a:solidFill>
            <a:srgbClr val="2C5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11480" y="1188720"/>
            <a:ext cx="11338560" cy="310896"/>
          </a:xfrm>
          <a:prstGeom prst="rect">
            <a:avLst/>
          </a:prstGeom>
          <a:noFill/>
        </p:spPr>
        <p:txBody>
          <a:bodyPr wrap="square" lIns="45720" rIns="45720" tIns="18288" bIns="18288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CARRIER DELIVERIES  —  Required Delivery Date  vs  Actual Delivery Date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4320" y="1627632"/>
            <a:ext cx="2331720" cy="566928"/>
          </a:xfrm>
          <a:prstGeom prst="rect">
            <a:avLst/>
          </a:prstGeom>
          <a:solidFill>
            <a:srgbClr val="E8F0E4"/>
          </a:solidFill>
          <a:ln>
            <a:solidFill>
              <a:srgbClr val="D6C7B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02336" y="1783080"/>
            <a:ext cx="822960" cy="274320"/>
          </a:xfrm>
          <a:prstGeom prst="rect">
            <a:avLst/>
          </a:prstGeom>
          <a:noFill/>
        </p:spPr>
        <p:txBody>
          <a:bodyPr wrap="square" lIns="45720" rIns="45720" tIns="18288" bIns="18288" anchor="t">
            <a:spAutoFit/>
          </a:bodyPr>
          <a:lstStyle/>
          <a:p>
            <a:pPr algn="l"/>
            <a:r>
              <a:rPr sz="1100" b="1">
                <a:solidFill>
                  <a:srgbClr val="6B5D52"/>
                </a:solidFill>
                <a:latin typeface="Calibri"/>
              </a:rPr>
              <a:t>CFR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88720" y="1700784"/>
            <a:ext cx="1325880" cy="420624"/>
          </a:xfrm>
          <a:prstGeom prst="rect">
            <a:avLst/>
          </a:prstGeom>
          <a:noFill/>
        </p:spPr>
        <p:txBody>
          <a:bodyPr wrap="square" lIns="45720" rIns="45720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E6B2A"/>
                </a:solidFill>
                <a:latin typeface="Calibri"/>
              </a:rPr>
              <a:t>97.0%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0" y="0"/>
            <a:ext cx="91440" cy="91440"/>
          </a:xfrm>
          <a:prstGeom prst="rect">
            <a:avLst/>
          </a:prstGeom>
          <a:noFill/>
        </p:spPr>
        <p:txBody>
          <a:bodyPr wrap="square" lIns="45720" rIns="45720" tIns="18288" bIns="18288" anchor="t">
            <a:spAutoFit/>
          </a:bodyPr>
          <a:lstStyle/>
          <a:p>
            <a:pPr algn="l"/>
            <a:r>
              <a:rPr sz="750" b="0">
                <a:solidFill>
                  <a:srgbClr val="6B5D52"/>
                </a:solidFill>
                <a:latin typeface="Calibri"/>
              </a:rPr>
              <a:t/>
            </a:r>
          </a:p>
        </p:txBody>
      </p:sp>
      <p:sp>
        <p:nvSpPr>
          <p:cNvPr id="18" name="Rectangle 17"/>
          <p:cNvSpPr/>
          <p:nvPr/>
        </p:nvSpPr>
        <p:spPr>
          <a:xfrm>
            <a:off x="274320" y="2304288"/>
            <a:ext cx="2331720" cy="566928"/>
          </a:xfrm>
          <a:prstGeom prst="rect">
            <a:avLst/>
          </a:prstGeom>
          <a:solidFill>
            <a:srgbClr val="F9E4DD"/>
          </a:solidFill>
          <a:ln>
            <a:solidFill>
              <a:srgbClr val="D6C7B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02336" y="2459736"/>
            <a:ext cx="822960" cy="274320"/>
          </a:xfrm>
          <a:prstGeom prst="rect">
            <a:avLst/>
          </a:prstGeom>
          <a:noFill/>
        </p:spPr>
        <p:txBody>
          <a:bodyPr wrap="square" lIns="45720" rIns="45720" tIns="18288" bIns="18288" anchor="t">
            <a:spAutoFit/>
          </a:bodyPr>
          <a:lstStyle/>
          <a:p>
            <a:pPr algn="l"/>
            <a:r>
              <a:rPr sz="1100" b="1">
                <a:solidFill>
                  <a:srgbClr val="6B5D52"/>
                </a:solidFill>
                <a:latin typeface="Calibri"/>
              </a:rPr>
              <a:t>OTD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88720" y="2377440"/>
            <a:ext cx="1325880" cy="420624"/>
          </a:xfrm>
          <a:prstGeom prst="rect">
            <a:avLst/>
          </a:prstGeom>
          <a:noFill/>
        </p:spPr>
        <p:txBody>
          <a:bodyPr wrap="square" lIns="45720" rIns="45720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C8860D"/>
                </a:solidFill>
                <a:latin typeface="Calibri"/>
              </a:rPr>
              <a:t>92.0%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0" y="0"/>
            <a:ext cx="91440" cy="91440"/>
          </a:xfrm>
          <a:prstGeom prst="rect">
            <a:avLst/>
          </a:prstGeom>
          <a:noFill/>
        </p:spPr>
        <p:txBody>
          <a:bodyPr wrap="square" lIns="45720" rIns="45720" tIns="18288" bIns="18288" anchor="t">
            <a:spAutoFit/>
          </a:bodyPr>
          <a:lstStyle/>
          <a:p>
            <a:pPr algn="l"/>
            <a:r>
              <a:rPr sz="750" b="0">
                <a:solidFill>
                  <a:srgbClr val="6B5D52"/>
                </a:solidFill>
                <a:latin typeface="Calibri"/>
              </a:rPr>
              <a:t/>
            </a:r>
          </a:p>
        </p:txBody>
      </p:sp>
      <p:sp>
        <p:nvSpPr>
          <p:cNvPr id="22" name="Rectangle 21"/>
          <p:cNvSpPr/>
          <p:nvPr/>
        </p:nvSpPr>
        <p:spPr>
          <a:xfrm>
            <a:off x="274320" y="2980944"/>
            <a:ext cx="2331720" cy="566928"/>
          </a:xfrm>
          <a:prstGeom prst="rect">
            <a:avLst/>
          </a:prstGeom>
          <a:solidFill>
            <a:srgbClr val="F9E4DD"/>
          </a:solidFill>
          <a:ln>
            <a:solidFill>
              <a:srgbClr val="D6C7B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02336" y="3136391"/>
            <a:ext cx="822960" cy="274320"/>
          </a:xfrm>
          <a:prstGeom prst="rect">
            <a:avLst/>
          </a:prstGeom>
          <a:noFill/>
        </p:spPr>
        <p:txBody>
          <a:bodyPr wrap="square" lIns="45720" rIns="45720" tIns="18288" bIns="18288" anchor="t">
            <a:spAutoFit/>
          </a:bodyPr>
          <a:lstStyle/>
          <a:p>
            <a:pPr algn="l"/>
            <a:r>
              <a:rPr sz="1100" b="1">
                <a:solidFill>
                  <a:srgbClr val="6B5D52"/>
                </a:solidFill>
                <a:latin typeface="Calibri"/>
              </a:rPr>
              <a:t>OTIF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88720" y="3054096"/>
            <a:ext cx="1325880" cy="420624"/>
          </a:xfrm>
          <a:prstGeom prst="rect">
            <a:avLst/>
          </a:prstGeom>
          <a:noFill/>
        </p:spPr>
        <p:txBody>
          <a:bodyPr wrap="square" lIns="45720" rIns="45720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C8860D"/>
                </a:solidFill>
                <a:latin typeface="Calibri"/>
              </a:rPr>
              <a:t>89.5%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0" y="0"/>
            <a:ext cx="91440" cy="91440"/>
          </a:xfrm>
          <a:prstGeom prst="rect">
            <a:avLst/>
          </a:prstGeom>
          <a:noFill/>
        </p:spPr>
        <p:txBody>
          <a:bodyPr wrap="square" lIns="45720" rIns="45720" tIns="18288" bIns="18288" anchor="t">
            <a:spAutoFit/>
          </a:bodyPr>
          <a:lstStyle/>
          <a:p>
            <a:pPr algn="l"/>
            <a:r>
              <a:rPr sz="750" b="0">
                <a:solidFill>
                  <a:srgbClr val="6B5D52"/>
                </a:solidFill>
                <a:latin typeface="Calibri"/>
              </a:rPr>
              <a:t/>
            </a:r>
          </a:p>
        </p:txBody>
      </p:sp>
      <p:sp>
        <p:nvSpPr>
          <p:cNvPr id="30" name="Rectangle 29"/>
          <p:cNvSpPr/>
          <p:nvPr/>
        </p:nvSpPr>
        <p:spPr>
          <a:xfrm>
            <a:off x="274320" y="3822191"/>
            <a:ext cx="11612880" cy="310896"/>
          </a:xfrm>
          <a:prstGeom prst="rect">
            <a:avLst/>
          </a:prstGeom>
          <a:solidFill>
            <a:srgbClr val="B85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11480" y="3822191"/>
            <a:ext cx="11338560" cy="310896"/>
          </a:xfrm>
          <a:prstGeom prst="rect">
            <a:avLst/>
          </a:prstGeom>
          <a:noFill/>
        </p:spPr>
        <p:txBody>
          <a:bodyPr wrap="square" lIns="45720" rIns="45720" tIns="18288" bIns="18288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CUSTOMER PICKUP  —  Required Pickup Date  vs  Actual Pickup Date   •   June MTD OTD 87.4% (▲ +18.9 pp WoW)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74320" y="4261104"/>
            <a:ext cx="2331720" cy="566928"/>
          </a:xfrm>
          <a:prstGeom prst="rect">
            <a:avLst/>
          </a:prstGeom>
          <a:solidFill>
            <a:srgbClr val="F9E4DD"/>
          </a:solidFill>
          <a:ln>
            <a:solidFill>
              <a:srgbClr val="D6C7B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02336" y="4416552"/>
            <a:ext cx="822960" cy="274320"/>
          </a:xfrm>
          <a:prstGeom prst="rect">
            <a:avLst/>
          </a:prstGeom>
          <a:noFill/>
        </p:spPr>
        <p:txBody>
          <a:bodyPr wrap="square" lIns="45720" rIns="45720" tIns="18288" bIns="18288" anchor="t">
            <a:spAutoFit/>
          </a:bodyPr>
          <a:lstStyle/>
          <a:p>
            <a:pPr algn="l"/>
            <a:r>
              <a:rPr sz="1100" b="1">
                <a:solidFill>
                  <a:srgbClr val="6B5D52"/>
                </a:solidFill>
                <a:latin typeface="Calibri"/>
              </a:rPr>
              <a:t>CFR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88720" y="4334256"/>
            <a:ext cx="1325880" cy="420624"/>
          </a:xfrm>
          <a:prstGeom prst="rect">
            <a:avLst/>
          </a:prstGeom>
          <a:noFill/>
        </p:spPr>
        <p:txBody>
          <a:bodyPr wrap="square" lIns="45720" rIns="45720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C8860D"/>
                </a:solidFill>
                <a:latin typeface="Calibri"/>
              </a:rPr>
              <a:t>94.5%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2344400" y="0"/>
            <a:ext cx="91440" cy="91440"/>
          </a:xfrm>
          <a:prstGeom prst="rect">
            <a:avLst/>
          </a:prstGeom>
          <a:noFill/>
        </p:spPr>
        <p:txBody>
          <a:bodyPr wrap="square" lIns="45720" rIns="45720" tIns="18288" bIns="18288" anchor="t">
            <a:spAutoFit/>
          </a:bodyPr>
          <a:lstStyle/>
          <a:p>
            <a:pPr algn="l"/>
            <a:r>
              <a:rPr sz="750" b="0">
                <a:solidFill>
                  <a:srgbClr val="6B5D52"/>
                </a:solidFill>
                <a:latin typeface="Calibri"/>
              </a:rPr>
              <a:t/>
            </a:r>
          </a:p>
        </p:txBody>
      </p:sp>
      <p:sp>
        <p:nvSpPr>
          <p:cNvPr id="36" name="Rectangle 35"/>
          <p:cNvSpPr/>
          <p:nvPr/>
        </p:nvSpPr>
        <p:spPr>
          <a:xfrm>
            <a:off x="274320" y="4937760"/>
            <a:ext cx="2331720" cy="566928"/>
          </a:xfrm>
          <a:prstGeom prst="rect">
            <a:avLst/>
          </a:prstGeom>
          <a:solidFill>
            <a:srgbClr val="F9E4DD"/>
          </a:solidFill>
          <a:ln>
            <a:solidFill>
              <a:srgbClr val="D6C7B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02336" y="5093208"/>
            <a:ext cx="822960" cy="274320"/>
          </a:xfrm>
          <a:prstGeom prst="rect">
            <a:avLst/>
          </a:prstGeom>
          <a:noFill/>
        </p:spPr>
        <p:txBody>
          <a:bodyPr wrap="square" lIns="45720" rIns="45720" tIns="18288" bIns="18288" anchor="t">
            <a:spAutoFit/>
          </a:bodyPr>
          <a:lstStyle/>
          <a:p>
            <a:pPr algn="l"/>
            <a:r>
              <a:rPr sz="1100" b="1">
                <a:solidFill>
                  <a:srgbClr val="6B5D52"/>
                </a:solidFill>
                <a:latin typeface="Calibri"/>
              </a:rPr>
              <a:t>OTD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88720" y="5010912"/>
            <a:ext cx="1325880" cy="420624"/>
          </a:xfrm>
          <a:prstGeom prst="rect">
            <a:avLst/>
          </a:prstGeom>
          <a:noFill/>
        </p:spPr>
        <p:txBody>
          <a:bodyPr wrap="square" lIns="45720" rIns="45720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CC3300"/>
                </a:solidFill>
                <a:latin typeface="Calibri"/>
              </a:rPr>
              <a:t>43.1%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2344400" y="0"/>
            <a:ext cx="91440" cy="91440"/>
          </a:xfrm>
          <a:prstGeom prst="rect">
            <a:avLst/>
          </a:prstGeom>
          <a:noFill/>
        </p:spPr>
        <p:txBody>
          <a:bodyPr wrap="square" lIns="45720" rIns="45720" tIns="18288" bIns="18288" anchor="t">
            <a:spAutoFit/>
          </a:bodyPr>
          <a:lstStyle/>
          <a:p>
            <a:pPr algn="l"/>
            <a:r>
              <a:rPr sz="750" b="0">
                <a:solidFill>
                  <a:srgbClr val="6B5D52"/>
                </a:solidFill>
                <a:latin typeface="Calibri"/>
              </a:rPr>
              <a:t/>
            </a:r>
          </a:p>
        </p:txBody>
      </p:sp>
      <p:sp>
        <p:nvSpPr>
          <p:cNvPr id="40" name="Rectangle 39"/>
          <p:cNvSpPr/>
          <p:nvPr/>
        </p:nvSpPr>
        <p:spPr>
          <a:xfrm>
            <a:off x="274320" y="5614416"/>
            <a:ext cx="2331720" cy="566928"/>
          </a:xfrm>
          <a:prstGeom prst="rect">
            <a:avLst/>
          </a:prstGeom>
          <a:solidFill>
            <a:srgbClr val="F9E4DD"/>
          </a:solidFill>
          <a:ln>
            <a:solidFill>
              <a:srgbClr val="D6C7B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402336" y="5769864"/>
            <a:ext cx="822960" cy="274320"/>
          </a:xfrm>
          <a:prstGeom prst="rect">
            <a:avLst/>
          </a:prstGeom>
          <a:noFill/>
        </p:spPr>
        <p:txBody>
          <a:bodyPr wrap="square" lIns="45720" rIns="45720" tIns="18288" bIns="18288" anchor="t">
            <a:spAutoFit/>
          </a:bodyPr>
          <a:lstStyle/>
          <a:p>
            <a:pPr algn="l"/>
            <a:r>
              <a:rPr sz="1100" b="1">
                <a:solidFill>
                  <a:srgbClr val="6B5D52"/>
                </a:solidFill>
                <a:latin typeface="Calibri"/>
              </a:rPr>
              <a:t>OTIF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188720" y="5687568"/>
            <a:ext cx="1325880" cy="420624"/>
          </a:xfrm>
          <a:prstGeom prst="rect">
            <a:avLst/>
          </a:prstGeom>
          <a:noFill/>
        </p:spPr>
        <p:txBody>
          <a:bodyPr wrap="square" lIns="45720" rIns="45720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CC3300"/>
                </a:solidFill>
                <a:latin typeface="Calibri"/>
              </a:rPr>
              <a:t>42.0%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2344400" y="0"/>
            <a:ext cx="91440" cy="91440"/>
          </a:xfrm>
          <a:prstGeom prst="rect">
            <a:avLst/>
          </a:prstGeom>
          <a:noFill/>
        </p:spPr>
        <p:txBody>
          <a:bodyPr wrap="square" lIns="45720" rIns="45720" tIns="18288" bIns="18288" anchor="t">
            <a:spAutoFit/>
          </a:bodyPr>
          <a:lstStyle/>
          <a:p>
            <a:pPr algn="l"/>
            <a:r>
              <a:rPr sz="750" b="0">
                <a:solidFill>
                  <a:srgbClr val="6B5D52"/>
                </a:solidFill>
                <a:latin typeface="Calibri"/>
              </a:rPr>
              <a:t/>
            </a:r>
          </a:p>
        </p:txBody>
      </p:sp>
      <p:sp>
        <p:nvSpPr>
          <p:cNvPr id="52" name="Rectangle 51"/>
          <p:cNvSpPr/>
          <p:nvPr/>
        </p:nvSpPr>
        <p:spPr>
          <a:xfrm>
            <a:off x="0" y="6583680"/>
            <a:ext cx="12161520" cy="274320"/>
          </a:xfrm>
          <a:prstGeom prst="rect">
            <a:avLst/>
          </a:prstGeom>
          <a:solidFill>
            <a:srgbClr val="3D1C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0" y="6601968"/>
            <a:ext cx="12161520" cy="256032"/>
          </a:xfrm>
          <a:prstGeom prst="rect">
            <a:avLst/>
          </a:prstGeom>
          <a:noFill/>
        </p:spPr>
        <p:txBody>
          <a:bodyPr wrap="square" lIns="45720" rIns="45720" tIns="18288" bIns="18288" anchor="ctr">
            <a:spAutoFit/>
          </a:bodyPr>
          <a:lstStyle/>
          <a:p>
            <a:pPr algn="ctr"/>
            <a:r>
              <a:rPr sz="900" b="1">
                <a:solidFill>
                  <a:srgbClr val="F5E8D8"/>
                </a:solidFill>
                <a:latin typeface="Calibri"/>
              </a:rPr>
              <a:t>CONFIDENTIAL — INTERNAL USE ONLY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1795760" y="6601968"/>
            <a:ext cx="365760" cy="256032"/>
          </a:xfrm>
          <a:prstGeom prst="rect">
            <a:avLst/>
          </a:prstGeom>
          <a:noFill/>
        </p:spPr>
        <p:txBody>
          <a:bodyPr wrap="square" lIns="45720" rIns="45720" tIns="18288" bIns="18288" anchor="ctr">
            <a:spAutoFit/>
          </a:bodyPr>
          <a:lstStyle/>
          <a:p>
            <a:pPr algn="ctr"/>
            <a:r>
              <a:rPr sz="900" b="0">
                <a:solidFill>
                  <a:srgbClr val="F5E8D8"/>
                </a:solidFill>
                <a:latin typeface="Calibri"/>
              </a:rPr>
              <a:t>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2344400" y="0"/>
            <a:ext cx="91440" cy="91440"/>
          </a:xfrm>
          <a:prstGeom prst="rect">
            <a:avLst/>
          </a:prstGeom>
          <a:noFill/>
        </p:spPr>
        <p:txBody>
          <a:bodyPr wrap="none" tIns="0" bIns="0" lIns="0">
            <a:spAutoFit/>
          </a:bodyPr>
          <a:lstStyle/>
          <a:p>
            <a:pPr algn="l"/>
            <a:r>
              <a:rPr sz="950" b="1">
                <a:solidFill>
                  <a:srgbClr val="8A7A6A"/>
                </a:solidFill>
                <a:latin typeface="Calibri"/>
              </a:rPr>
              <a:t/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2344400" y="0"/>
            <a:ext cx="91440" cy="91440"/>
          </a:xfrm>
          <a:prstGeom prst="rect">
            <a:avLst/>
          </a:prstGeom>
          <a:noFill/>
        </p:spPr>
        <p:txBody>
          <a:bodyPr wrap="none" tIns="0" bIns="0" lIns="0">
            <a:spAutoFit/>
          </a:bodyPr>
          <a:lstStyle/>
          <a:p>
            <a:pPr algn="l"/>
            <a:r>
              <a:rPr sz="950" b="1">
                <a:solidFill>
                  <a:srgbClr val="CC3300"/>
                </a:solidFill>
                <a:latin typeface="Calibri"/>
              </a:rPr>
              <a:t/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2344400" y="0"/>
            <a:ext cx="91440" cy="91440"/>
          </a:xfrm>
          <a:prstGeom prst="rect">
            <a:avLst/>
          </a:prstGeom>
          <a:noFill/>
        </p:spPr>
        <p:txBody>
          <a:bodyPr wrap="none" tIns="0" bIns="0" lIns="0">
            <a:spAutoFit/>
          </a:bodyPr>
          <a:lstStyle/>
          <a:p>
            <a:pPr algn="l"/>
            <a:r>
              <a:rPr sz="950" b="1">
                <a:solidFill>
                  <a:srgbClr val="8A7A6A"/>
                </a:solidFill>
                <a:latin typeface="Calibri"/>
              </a:rPr>
              <a:t/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2344400" y="0"/>
            <a:ext cx="91440" cy="91440"/>
          </a:xfrm>
          <a:prstGeom prst="rect">
            <a:avLst/>
          </a:prstGeom>
          <a:noFill/>
        </p:spPr>
        <p:txBody>
          <a:bodyPr wrap="none" tIns="0" bIns="0" lIns="0">
            <a:spAutoFit/>
          </a:bodyPr>
          <a:lstStyle/>
          <a:p>
            <a:pPr algn="l"/>
            <a:r>
              <a:rPr sz="950" b="1">
                <a:solidFill>
                  <a:srgbClr val="8A7A6A"/>
                </a:solidFill>
                <a:latin typeface="Calibri"/>
              </a:rPr>
              <a:t/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2344400" y="0"/>
            <a:ext cx="91440" cy="91440"/>
          </a:xfrm>
          <a:prstGeom prst="rect">
            <a:avLst/>
          </a:prstGeom>
          <a:noFill/>
        </p:spPr>
        <p:txBody>
          <a:bodyPr wrap="none" tIns="0" bIns="0" lIns="0">
            <a:spAutoFit/>
          </a:bodyPr>
          <a:lstStyle/>
          <a:p>
            <a:pPr algn="l"/>
            <a:r>
              <a:rPr sz="950" b="1">
                <a:solidFill>
                  <a:srgbClr val="CC3300"/>
                </a:solidFill>
                <a:latin typeface="Calibri"/>
              </a:rPr>
              <a:t/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2344400" y="0"/>
            <a:ext cx="91440" cy="91440"/>
          </a:xfrm>
          <a:prstGeom prst="rect">
            <a:avLst/>
          </a:prstGeom>
          <a:noFill/>
        </p:spPr>
        <p:txBody>
          <a:bodyPr wrap="none" tIns="0" bIns="0" lIns="0">
            <a:spAutoFit/>
          </a:bodyPr>
          <a:lstStyle/>
          <a:p>
            <a:pPr algn="l"/>
            <a:r>
              <a:rPr sz="950" b="1">
                <a:solidFill>
                  <a:srgbClr val="8A7A6A"/>
                </a:solidFill>
                <a:latin typeface="Calibri"/>
              </a:rPr>
              <a:t/>
            </a:r>
          </a:p>
        </p:txBody>
      </p:sp>
      <p:pic>
        <p:nvPicPr>
          <p:cNvPr id="61" name="Picture 60" descr="car_cha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8920" y="1481328"/>
            <a:ext cx="9144000" cy="2057400"/>
          </a:xfrm>
          <a:prstGeom prst="rect">
            <a:avLst/>
          </a:prstGeom>
        </p:spPr>
      </p:pic>
      <p:pic>
        <p:nvPicPr>
          <p:cNvPr id="62" name="Picture 61" descr="pik_char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8920" y="4114800"/>
            <a:ext cx="9144000" cy="2057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