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</p:sldIdLst>
  <p:sldSz cy="6858000" cx="121916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772C6EA-CF19-4054-A1C7-7F6EF31850DF}">
  <a:tblStyle styleId="{E772C6EA-CF19-4054-A1C7-7F6EF31850D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2331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411480" y="91440"/>
            <a:ext cx="113385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2026 SO vs PO Compliance — Executive Summary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29768" y="640080"/>
            <a:ext cx="113385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D8DCE8"/>
                </a:solidFill>
                <a:latin typeface="Calibri"/>
                <a:ea typeface="Calibri"/>
                <a:cs typeface="Calibri"/>
                <a:sym typeface="Calibri"/>
              </a:rPr>
              <a:t>YTD Jan–Jul 6, 2026   |   Source: NetSuite Trans. Search + RV Order Tracker   |   Updated 2026-07-06</a:t>
            </a:r>
            <a:endParaRPr/>
          </a:p>
        </p:txBody>
      </p:sp>
      <p:sp>
        <p:nvSpPr>
          <p:cNvPr id="87" name="Google Shape;87;p13"/>
          <p:cNvSpPr/>
          <p:nvPr/>
        </p:nvSpPr>
        <p:spPr>
          <a:xfrm>
            <a:off x="411480" y="1170432"/>
            <a:ext cx="2788920" cy="1115568"/>
          </a:xfrm>
          <a:prstGeom prst="rect">
            <a:avLst/>
          </a:prstGeom>
          <a:solidFill>
            <a:srgbClr val="F2F1ED"/>
          </a:solidFill>
          <a:ln>
            <a:noFill/>
          </a:ln>
          <a:effectLst>
            <a:outerShdw blurRad="40000" rotWithShape="0" dir="5400000" dist="20000">
              <a:srgbClr val="B0B0B0">
                <a:alpha val="4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411480" y="1170432"/>
            <a:ext cx="2788920" cy="38100"/>
          </a:xfrm>
          <a:prstGeom prst="rect">
            <a:avLst/>
          </a:prstGeom>
          <a:solidFill>
            <a:srgbClr val="2331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411480" y="1280160"/>
            <a:ext cx="2788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1,637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411480" y="1773936"/>
            <a:ext cx="27889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Calibri"/>
                <a:ea typeface="Calibri"/>
                <a:cs typeface="Calibri"/>
                <a:sym typeface="Calibri"/>
              </a:rPr>
              <a:t>YTD SOs Analyzed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411480" y="1993392"/>
            <a:ext cx="2788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00" u="none" cap="none" strike="noStrike">
                <a:solidFill>
                  <a:srgbClr val="707070"/>
                </a:solidFill>
                <a:latin typeface="Calibri"/>
                <a:ea typeface="Calibri"/>
                <a:cs typeface="Calibri"/>
                <a:sym typeface="Calibri"/>
              </a:rPr>
              <a:t>Jan–Jul 6 2026</a:t>
            </a:r>
            <a:endParaRPr/>
          </a:p>
        </p:txBody>
      </p:sp>
      <p:sp>
        <p:nvSpPr>
          <p:cNvPr id="92" name="Google Shape;92;p13"/>
          <p:cNvSpPr/>
          <p:nvPr/>
        </p:nvSpPr>
        <p:spPr>
          <a:xfrm>
            <a:off x="3364992" y="1170432"/>
            <a:ext cx="2788920" cy="1115568"/>
          </a:xfrm>
          <a:prstGeom prst="rect">
            <a:avLst/>
          </a:prstGeom>
          <a:solidFill>
            <a:srgbClr val="F2F1ED"/>
          </a:solidFill>
          <a:ln>
            <a:noFill/>
          </a:ln>
          <a:effectLst>
            <a:outerShdw blurRad="40000" rotWithShape="0" dir="5400000" dist="20000">
              <a:srgbClr val="B0B0B0">
                <a:alpha val="4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3364992" y="1170432"/>
            <a:ext cx="2788920" cy="38100"/>
          </a:xfrm>
          <a:prstGeom prst="rect">
            <a:avLst/>
          </a:prstGeom>
          <a:solidFill>
            <a:srgbClr val="2331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3364992" y="1280160"/>
            <a:ext cx="2788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CC3300"/>
                </a:solidFill>
                <a:latin typeface="Calibri"/>
                <a:ea typeface="Calibri"/>
                <a:cs typeface="Calibri"/>
                <a:sym typeface="Calibri"/>
              </a:rPr>
              <a:t>67.3%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3364992" y="1773936"/>
            <a:ext cx="27889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Calibri"/>
                <a:ea typeface="Calibri"/>
                <a:cs typeface="Calibri"/>
                <a:sym typeface="Calibri"/>
              </a:rPr>
              <a:t>YTD On-Time %</a:t>
            </a:r>
            <a:endParaRPr/>
          </a:p>
        </p:txBody>
      </p:sp>
      <p:sp>
        <p:nvSpPr>
          <p:cNvPr id="96" name="Google Shape;96;p13"/>
          <p:cNvSpPr txBox="1"/>
          <p:nvPr/>
        </p:nvSpPr>
        <p:spPr>
          <a:xfrm>
            <a:off x="3364992" y="1993392"/>
            <a:ext cx="2788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00" u="none" cap="none" strike="noStrike">
                <a:solidFill>
                  <a:srgbClr val="707070"/>
                </a:solidFill>
                <a:latin typeface="Calibri"/>
                <a:ea typeface="Calibri"/>
                <a:cs typeface="Calibri"/>
                <a:sym typeface="Calibri"/>
              </a:rPr>
              <a:t>1,101 of 1,637 same-week   ▲ +0.9 pp WoW</a:t>
            </a: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6318504" y="1170432"/>
            <a:ext cx="2788920" cy="1115568"/>
          </a:xfrm>
          <a:prstGeom prst="rect">
            <a:avLst/>
          </a:prstGeom>
          <a:solidFill>
            <a:srgbClr val="F2F1ED"/>
          </a:solidFill>
          <a:ln>
            <a:noFill/>
          </a:ln>
          <a:effectLst>
            <a:outerShdw blurRad="40000" rotWithShape="0" dir="5400000" dist="20000">
              <a:srgbClr val="B0B0B0">
                <a:alpha val="4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6318504" y="1170432"/>
            <a:ext cx="2788920" cy="38100"/>
          </a:xfrm>
          <a:prstGeom prst="rect">
            <a:avLst/>
          </a:prstGeom>
          <a:solidFill>
            <a:srgbClr val="2331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/>
          <p:cNvSpPr txBox="1"/>
          <p:nvPr/>
        </p:nvSpPr>
        <p:spPr>
          <a:xfrm>
            <a:off x="6318504" y="1280160"/>
            <a:ext cx="2788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146</a:t>
            </a:r>
            <a:endParaRPr/>
          </a:p>
        </p:txBody>
      </p:sp>
      <p:sp>
        <p:nvSpPr>
          <p:cNvPr id="100" name="Google Shape;100;p13"/>
          <p:cNvSpPr txBox="1"/>
          <p:nvPr/>
        </p:nvSpPr>
        <p:spPr>
          <a:xfrm>
            <a:off x="6318504" y="1773936"/>
            <a:ext cx="27889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Calibri"/>
                <a:ea typeface="Calibri"/>
                <a:cs typeface="Calibri"/>
                <a:sym typeface="Calibri"/>
              </a:rPr>
              <a:t>Carryover SOs</a:t>
            </a:r>
            <a:endParaRPr/>
          </a:p>
        </p:txBody>
      </p:sp>
      <p:sp>
        <p:nvSpPr>
          <p:cNvPr id="101" name="Google Shape;101;p13"/>
          <p:cNvSpPr txBox="1"/>
          <p:nvPr/>
        </p:nvSpPr>
        <p:spPr>
          <a:xfrm>
            <a:off x="6318504" y="1993392"/>
            <a:ext cx="2788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00" u="none" cap="none" strike="noStrike">
                <a:solidFill>
                  <a:srgbClr val="707070"/>
                </a:solidFill>
                <a:latin typeface="Calibri"/>
                <a:ea typeface="Calibri"/>
                <a:cs typeface="Calibri"/>
                <a:sym typeface="Calibri"/>
              </a:rPr>
              <a:t>SO month &gt; PO month</a:t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>
            <a:off x="9272016" y="1170432"/>
            <a:ext cx="2788920" cy="1115568"/>
          </a:xfrm>
          <a:prstGeom prst="rect">
            <a:avLst/>
          </a:prstGeom>
          <a:solidFill>
            <a:srgbClr val="F2F1ED"/>
          </a:solidFill>
          <a:ln>
            <a:noFill/>
          </a:ln>
          <a:effectLst>
            <a:outerShdw blurRad="40000" rotWithShape="0" dir="5400000" dist="20000">
              <a:srgbClr val="B0B0B0">
                <a:alpha val="4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9272016" y="1170432"/>
            <a:ext cx="2788920" cy="38100"/>
          </a:xfrm>
          <a:prstGeom prst="rect">
            <a:avLst/>
          </a:prstGeom>
          <a:solidFill>
            <a:srgbClr val="2331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3"/>
          <p:cNvSpPr txBox="1"/>
          <p:nvPr/>
        </p:nvSpPr>
        <p:spPr>
          <a:xfrm>
            <a:off x="9272016" y="1280160"/>
            <a:ext cx="278892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$3.08M</a:t>
            </a:r>
            <a:endParaRPr/>
          </a:p>
        </p:txBody>
      </p:sp>
      <p:sp>
        <p:nvSpPr>
          <p:cNvPr id="105" name="Google Shape;105;p13"/>
          <p:cNvSpPr txBox="1"/>
          <p:nvPr/>
        </p:nvSpPr>
        <p:spPr>
          <a:xfrm>
            <a:off x="9272016" y="1773936"/>
            <a:ext cx="27889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Calibri"/>
                <a:ea typeface="Calibri"/>
                <a:cs typeface="Calibri"/>
                <a:sym typeface="Calibri"/>
              </a:rPr>
              <a:t>Carryover Revenue</a:t>
            </a:r>
            <a:endParaRPr/>
          </a:p>
        </p:txBody>
      </p:sp>
      <p:sp>
        <p:nvSpPr>
          <p:cNvPr id="106" name="Google Shape;106;p13"/>
          <p:cNvSpPr txBox="1"/>
          <p:nvPr/>
        </p:nvSpPr>
        <p:spPr>
          <a:xfrm>
            <a:off x="9272016" y="1993392"/>
            <a:ext cx="2788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00" u="none" cap="none" strike="noStrike">
                <a:solidFill>
                  <a:srgbClr val="707070"/>
                </a:solidFill>
                <a:latin typeface="Calibri"/>
                <a:ea typeface="Calibri"/>
                <a:cs typeface="Calibri"/>
                <a:sym typeface="Calibri"/>
              </a:rPr>
              <a:t>Invoicing slipped to next month</a:t>
            </a:r>
            <a:endParaRPr/>
          </a:p>
        </p:txBody>
      </p:sp>
      <p:sp>
        <p:nvSpPr>
          <p:cNvPr id="107" name="Google Shape;107;p13"/>
          <p:cNvSpPr txBox="1"/>
          <p:nvPr/>
        </p:nvSpPr>
        <p:spPr>
          <a:xfrm>
            <a:off x="411480" y="2964445"/>
            <a:ext cx="5486400" cy="2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Key Insights</a:t>
            </a:r>
            <a:endParaRPr/>
          </a:p>
        </p:txBody>
      </p:sp>
      <p:sp>
        <p:nvSpPr>
          <p:cNvPr id="108" name="Google Shape;108;p13"/>
          <p:cNvSpPr txBox="1"/>
          <p:nvPr/>
        </p:nvSpPr>
        <p:spPr>
          <a:xfrm>
            <a:off x="411480" y="3293629"/>
            <a:ext cx="54864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•  KPI Baseline: Same-week SLA (Mon–Sun) between Effective PO Date and SO Creation Date. From Wk26 (Jun 22), POs get 2 business days (48h rule, incl. Friday) to create the SO. Prior periods kept the same-week rule.</a:t>
            </a:r>
            <a:r>
              <a:rPr b="0" i="0" lang="en-US" sz="1100" u="none" cap="none" strike="noStrike">
                <a:solidFill>
                  <a:srgbClr val="3A3A3A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•  Revenue Slippage: 146 SOs (8.9% of YTD) had SO created in a later month than the PO — pushing ~$3.08M (effective PO date, post-cutoff) of invoicing out of its intended month. June added 6 SOs / $30K created in July; Jul carryover = 0.</a:t>
            </a:r>
            <a:r>
              <a:rPr b="1" i="0" lang="en-US" sz="1100" u="none" cap="none" strike="noStrike">
                <a:solidFill>
                  <a:srgbClr val="C0392B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r>
              <a:rPr b="0" i="0" lang="en-US" sz="1100" u="none" cap="none" strike="noStrike">
                <a:solidFill>
                  <a:srgbClr val="3A3A3A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Trajectory / WoW: YTD On-Time ▲+0.9 pp (66.4%→67.3%) — Jun FINAL 95.3% (306/321, 15 late; restated from 96.3% as Jun-30 POs + SOs created in July entered the universe). Jul MTD (n=4) at 100%.</a:t>
            </a:r>
            <a:endParaRPr/>
          </a:p>
        </p:txBody>
      </p:sp>
      <p:sp>
        <p:nvSpPr>
          <p:cNvPr id="109" name="Google Shape;109;p13"/>
          <p:cNvSpPr txBox="1"/>
          <p:nvPr/>
        </p:nvSpPr>
        <p:spPr>
          <a:xfrm>
            <a:off x="6172200" y="2964445"/>
            <a:ext cx="5577900" cy="2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Monthly Performance</a:t>
            </a:r>
            <a:endParaRPr/>
          </a:p>
        </p:txBody>
      </p:sp>
      <p:graphicFrame>
        <p:nvGraphicFramePr>
          <p:cNvPr id="110" name="Google Shape;110;p13"/>
          <p:cNvGraphicFramePr/>
          <p:nvPr/>
        </p:nvGraphicFramePr>
        <p:xfrm>
          <a:off x="6172200" y="329362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{E772C6EA-CF19-4054-A1C7-7F6EF31850DF}</a:tableStyleId>
              </a:tblPr>
              <a:tblGrid>
                <a:gridCol w="1051550"/>
                <a:gridCol w="868675"/>
                <a:gridCol w="960125"/>
                <a:gridCol w="777250"/>
                <a:gridCol w="1143000"/>
                <a:gridCol w="960125"/>
              </a:tblGrid>
              <a:tr h="301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Month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On-Time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Late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Compliance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Carryover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</a:tr>
              <a:tr h="278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Jan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96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41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C0392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55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42.7%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</a:tr>
              <a:tr h="278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Feb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212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C0392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176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17%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</a:tr>
              <a:tr h="278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380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243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C0392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137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63.9%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106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</a:tr>
              <a:tr h="278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Apr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187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C0392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153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CC33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55%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</a:tr>
              <a:tr h="278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May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284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284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2E6B2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</a:tr>
              <a:tr h="278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Jun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321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306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2E6B2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95.3%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</a:tr>
              <a:tr h="278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Jul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100" u="none" cap="none" strike="noStrike">
                          <a:solidFill>
                            <a:srgbClr val="2E6B2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 (MTD)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1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</a:tr>
            </a:tbl>
          </a:graphicData>
        </a:graphic>
      </p:graphicFrame>
      <p:sp>
        <p:nvSpPr>
          <p:cNvPr id="111" name="Google Shape;111;p13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00" u="none" cap="none" strike="noStrike">
                <a:solidFill>
                  <a:srgbClr val="707070"/>
                </a:solidFill>
                <a:latin typeface="Calibri"/>
                <a:ea typeface="Calibri"/>
                <a:cs typeface="Calibri"/>
                <a:sym typeface="Calibri"/>
              </a:rPr>
              <a:t>Confidential — Internal Operations Review</a:t>
            </a:r>
            <a:endParaRPr/>
          </a:p>
        </p:txBody>
      </p:sp>
      <p:sp>
        <p:nvSpPr>
          <p:cNvPr id="112" name="Google Shape;112;p13"/>
          <p:cNvSpPr txBox="1"/>
          <p:nvPr/>
        </p:nvSpPr>
        <p:spPr>
          <a:xfrm>
            <a:off x="10515600" y="6510528"/>
            <a:ext cx="12801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70707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4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2331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4"/>
          <p:cNvSpPr txBox="1"/>
          <p:nvPr/>
        </p:nvSpPr>
        <p:spPr>
          <a:xfrm>
            <a:off x="411480" y="91440"/>
            <a:ext cx="113385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June 2026 Deep Dive — Performance &amp; Bottlenecks</a:t>
            </a:r>
            <a:endParaRPr/>
          </a:p>
        </p:txBody>
      </p:sp>
      <p:sp>
        <p:nvSpPr>
          <p:cNvPr id="119" name="Google Shape;119;p14"/>
          <p:cNvSpPr txBox="1"/>
          <p:nvPr/>
        </p:nvSpPr>
        <p:spPr>
          <a:xfrm>
            <a:off x="429768" y="640080"/>
            <a:ext cx="113385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D8DCE8"/>
                </a:solidFill>
                <a:latin typeface="Calibri"/>
                <a:ea typeface="Calibri"/>
                <a:cs typeface="Calibri"/>
                <a:sym typeface="Calibri"/>
              </a:rPr>
              <a:t>Current month — Final through 2026-06-30</a:t>
            </a:r>
            <a:endParaRPr/>
          </a:p>
        </p:txBody>
      </p:sp>
      <p:sp>
        <p:nvSpPr>
          <p:cNvPr id="120" name="Google Shape;120;p14"/>
          <p:cNvSpPr/>
          <p:nvPr/>
        </p:nvSpPr>
        <p:spPr>
          <a:xfrm>
            <a:off x="411480" y="1152144"/>
            <a:ext cx="2194560" cy="1078992"/>
          </a:xfrm>
          <a:prstGeom prst="rect">
            <a:avLst/>
          </a:prstGeom>
          <a:solidFill>
            <a:srgbClr val="F2F1ED"/>
          </a:solidFill>
          <a:ln>
            <a:noFill/>
          </a:ln>
          <a:effectLst>
            <a:outerShdw blurRad="40000" rotWithShape="0" dir="5400000" dist="20000">
              <a:srgbClr val="B0B0B0">
                <a:alpha val="4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4"/>
          <p:cNvSpPr/>
          <p:nvPr/>
        </p:nvSpPr>
        <p:spPr>
          <a:xfrm>
            <a:off x="411480" y="1152144"/>
            <a:ext cx="2194560" cy="38100"/>
          </a:xfrm>
          <a:prstGeom prst="rect">
            <a:avLst/>
          </a:prstGeom>
          <a:solidFill>
            <a:srgbClr val="2331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4"/>
          <p:cNvSpPr txBox="1"/>
          <p:nvPr/>
        </p:nvSpPr>
        <p:spPr>
          <a:xfrm>
            <a:off x="411480" y="1261872"/>
            <a:ext cx="2194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321</a:t>
            </a:r>
            <a:endParaRPr/>
          </a:p>
        </p:txBody>
      </p:sp>
      <p:sp>
        <p:nvSpPr>
          <p:cNvPr id="123" name="Google Shape;123;p14"/>
          <p:cNvSpPr txBox="1"/>
          <p:nvPr/>
        </p:nvSpPr>
        <p:spPr>
          <a:xfrm>
            <a:off x="411480" y="1755648"/>
            <a:ext cx="219456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Calibri"/>
                <a:ea typeface="Calibri"/>
                <a:cs typeface="Calibri"/>
                <a:sym typeface="Calibri"/>
              </a:rPr>
              <a:t>Jun SOs</a:t>
            </a:r>
            <a:endParaRPr/>
          </a:p>
        </p:txBody>
      </p:sp>
      <p:sp>
        <p:nvSpPr>
          <p:cNvPr id="124" name="Google Shape;124;p14"/>
          <p:cNvSpPr/>
          <p:nvPr/>
        </p:nvSpPr>
        <p:spPr>
          <a:xfrm>
            <a:off x="2743200" y="1152144"/>
            <a:ext cx="2194560" cy="1078992"/>
          </a:xfrm>
          <a:prstGeom prst="rect">
            <a:avLst/>
          </a:prstGeom>
          <a:solidFill>
            <a:srgbClr val="F2F1ED"/>
          </a:solidFill>
          <a:ln>
            <a:noFill/>
          </a:ln>
          <a:effectLst>
            <a:outerShdw blurRad="40000" rotWithShape="0" dir="5400000" dist="20000">
              <a:srgbClr val="B0B0B0">
                <a:alpha val="4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4"/>
          <p:cNvSpPr/>
          <p:nvPr/>
        </p:nvSpPr>
        <p:spPr>
          <a:xfrm>
            <a:off x="2743200" y="1152144"/>
            <a:ext cx="2194560" cy="38100"/>
          </a:xfrm>
          <a:prstGeom prst="rect">
            <a:avLst/>
          </a:prstGeom>
          <a:solidFill>
            <a:srgbClr val="2331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4"/>
          <p:cNvSpPr txBox="1"/>
          <p:nvPr/>
        </p:nvSpPr>
        <p:spPr>
          <a:xfrm>
            <a:off x="2743200" y="1261872"/>
            <a:ext cx="2194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endParaRPr/>
          </a:p>
        </p:txBody>
      </p:sp>
      <p:sp>
        <p:nvSpPr>
          <p:cNvPr id="127" name="Google Shape;127;p14"/>
          <p:cNvSpPr txBox="1"/>
          <p:nvPr/>
        </p:nvSpPr>
        <p:spPr>
          <a:xfrm>
            <a:off x="2743200" y="1755648"/>
            <a:ext cx="219456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Calibri"/>
                <a:ea typeface="Calibri"/>
                <a:cs typeface="Calibri"/>
                <a:sym typeface="Calibri"/>
              </a:rPr>
              <a:t>Late SOs</a:t>
            </a:r>
            <a:endParaRPr/>
          </a:p>
        </p:txBody>
      </p:sp>
      <p:sp>
        <p:nvSpPr>
          <p:cNvPr id="128" name="Google Shape;128;p14"/>
          <p:cNvSpPr/>
          <p:nvPr/>
        </p:nvSpPr>
        <p:spPr>
          <a:xfrm>
            <a:off x="5074920" y="1152144"/>
            <a:ext cx="2194560" cy="1078992"/>
          </a:xfrm>
          <a:prstGeom prst="rect">
            <a:avLst/>
          </a:prstGeom>
          <a:solidFill>
            <a:srgbClr val="F2F1ED"/>
          </a:solidFill>
          <a:ln>
            <a:noFill/>
          </a:ln>
          <a:effectLst>
            <a:outerShdw blurRad="40000" rotWithShape="0" dir="5400000" dist="20000">
              <a:srgbClr val="B0B0B0">
                <a:alpha val="4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4"/>
          <p:cNvSpPr/>
          <p:nvPr/>
        </p:nvSpPr>
        <p:spPr>
          <a:xfrm>
            <a:off x="5074920" y="1152144"/>
            <a:ext cx="2194560" cy="38100"/>
          </a:xfrm>
          <a:prstGeom prst="rect">
            <a:avLst/>
          </a:prstGeom>
          <a:solidFill>
            <a:srgbClr val="2331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4"/>
          <p:cNvSpPr txBox="1"/>
          <p:nvPr/>
        </p:nvSpPr>
        <p:spPr>
          <a:xfrm>
            <a:off x="5074920" y="1261872"/>
            <a:ext cx="2194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95.3%</a:t>
            </a:r>
            <a:endParaRPr/>
          </a:p>
        </p:txBody>
      </p:sp>
      <p:sp>
        <p:nvSpPr>
          <p:cNvPr id="131" name="Google Shape;131;p14"/>
          <p:cNvSpPr txBox="1"/>
          <p:nvPr/>
        </p:nvSpPr>
        <p:spPr>
          <a:xfrm>
            <a:off x="5074920" y="1755648"/>
            <a:ext cx="219456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Calibri"/>
                <a:ea typeface="Calibri"/>
                <a:cs typeface="Calibri"/>
                <a:sym typeface="Calibri"/>
              </a:rPr>
              <a:t>On-Time %</a:t>
            </a:r>
            <a:endParaRPr/>
          </a:p>
        </p:txBody>
      </p:sp>
      <p:sp>
        <p:nvSpPr>
          <p:cNvPr id="132" name="Google Shape;132;p14"/>
          <p:cNvSpPr/>
          <p:nvPr/>
        </p:nvSpPr>
        <p:spPr>
          <a:xfrm>
            <a:off x="7406640" y="1152144"/>
            <a:ext cx="2194560" cy="1078992"/>
          </a:xfrm>
          <a:prstGeom prst="rect">
            <a:avLst/>
          </a:prstGeom>
          <a:solidFill>
            <a:srgbClr val="F2F1ED"/>
          </a:solidFill>
          <a:ln>
            <a:noFill/>
          </a:ln>
          <a:effectLst>
            <a:outerShdw blurRad="40000" rotWithShape="0" dir="5400000" dist="20000">
              <a:srgbClr val="B0B0B0">
                <a:alpha val="4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4"/>
          <p:cNvSpPr/>
          <p:nvPr/>
        </p:nvSpPr>
        <p:spPr>
          <a:xfrm>
            <a:off x="7406640" y="1152144"/>
            <a:ext cx="2194560" cy="38100"/>
          </a:xfrm>
          <a:prstGeom prst="rect">
            <a:avLst/>
          </a:prstGeom>
          <a:solidFill>
            <a:srgbClr val="2331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4"/>
          <p:cNvSpPr txBox="1"/>
          <p:nvPr/>
        </p:nvSpPr>
        <p:spPr>
          <a:xfrm>
            <a:off x="7406640" y="1261872"/>
            <a:ext cx="2194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1.7</a:t>
            </a:r>
            <a:endParaRPr/>
          </a:p>
        </p:txBody>
      </p:sp>
      <p:sp>
        <p:nvSpPr>
          <p:cNvPr id="135" name="Google Shape;135;p14"/>
          <p:cNvSpPr txBox="1"/>
          <p:nvPr/>
        </p:nvSpPr>
        <p:spPr>
          <a:xfrm>
            <a:off x="7406640" y="1755648"/>
            <a:ext cx="219456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Calibri"/>
                <a:ea typeface="Calibri"/>
                <a:cs typeface="Calibri"/>
                <a:sym typeface="Calibri"/>
              </a:rPr>
              <a:t>Avg Bus. Days Delay</a:t>
            </a:r>
            <a:endParaRPr/>
          </a:p>
        </p:txBody>
      </p:sp>
      <p:sp>
        <p:nvSpPr>
          <p:cNvPr id="136" name="Google Shape;136;p14"/>
          <p:cNvSpPr/>
          <p:nvPr/>
        </p:nvSpPr>
        <p:spPr>
          <a:xfrm>
            <a:off x="9738360" y="1152144"/>
            <a:ext cx="2194560" cy="1078992"/>
          </a:xfrm>
          <a:prstGeom prst="rect">
            <a:avLst/>
          </a:prstGeom>
          <a:solidFill>
            <a:srgbClr val="F2F1ED"/>
          </a:solidFill>
          <a:ln>
            <a:noFill/>
          </a:ln>
          <a:effectLst>
            <a:outerShdw blurRad="40000" rotWithShape="0" dir="5400000" dist="20000">
              <a:srgbClr val="B0B0B0">
                <a:alpha val="45098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4"/>
          <p:cNvSpPr/>
          <p:nvPr/>
        </p:nvSpPr>
        <p:spPr>
          <a:xfrm>
            <a:off x="9738360" y="1152144"/>
            <a:ext cx="2194560" cy="38100"/>
          </a:xfrm>
          <a:prstGeom prst="rect">
            <a:avLst/>
          </a:prstGeom>
          <a:solidFill>
            <a:srgbClr val="2331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4"/>
          <p:cNvSpPr txBox="1"/>
          <p:nvPr/>
        </p:nvSpPr>
        <p:spPr>
          <a:xfrm>
            <a:off x="9738360" y="1261872"/>
            <a:ext cx="21945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$4.21M</a:t>
            </a:r>
            <a:endParaRPr/>
          </a:p>
        </p:txBody>
      </p:sp>
      <p:sp>
        <p:nvSpPr>
          <p:cNvPr id="139" name="Google Shape;139;p14"/>
          <p:cNvSpPr txBox="1"/>
          <p:nvPr/>
        </p:nvSpPr>
        <p:spPr>
          <a:xfrm>
            <a:off x="9738360" y="1755648"/>
            <a:ext cx="2194560" cy="237744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A3A3A"/>
                </a:solidFill>
                <a:latin typeface="Calibri"/>
                <a:ea typeface="Calibri"/>
                <a:cs typeface="Calibri"/>
                <a:sym typeface="Calibri"/>
              </a:rPr>
              <a:t>Jun Revenue</a:t>
            </a:r>
            <a:endParaRPr/>
          </a:p>
        </p:txBody>
      </p:sp>
      <p:sp>
        <p:nvSpPr>
          <p:cNvPr id="140" name="Google Shape;140;p14"/>
          <p:cNvSpPr txBox="1"/>
          <p:nvPr/>
        </p:nvSpPr>
        <p:spPr>
          <a:xfrm>
            <a:off x="411480" y="2468880"/>
            <a:ext cx="56692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Late Customers - June (Top 5 by Late)</a:t>
            </a:r>
            <a:endParaRPr/>
          </a:p>
        </p:txBody>
      </p:sp>
      <p:graphicFrame>
        <p:nvGraphicFramePr>
          <p:cNvPr id="141" name="Google Shape;141;p14"/>
          <p:cNvGraphicFramePr/>
          <p:nvPr/>
        </p:nvGraphicFramePr>
        <p:xfrm>
          <a:off x="411480" y="27980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{E772C6EA-CF19-4054-A1C7-7F6EF31850DF}</a:tableStyleId>
              </a:tblPr>
              <a:tblGrid>
                <a:gridCol w="2148850"/>
                <a:gridCol w="960125"/>
                <a:gridCol w="685800"/>
                <a:gridCol w="960125"/>
                <a:gridCol w="868675"/>
              </a:tblGrid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0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Customer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0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SOs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0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Late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0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Avg Delay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0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Max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Costco Corporate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38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McLane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KeHe Distributors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Vistar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Faire Wholesale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</a:tr>
            </a:tbl>
          </a:graphicData>
        </a:graphic>
      </p:graphicFrame>
      <p:sp>
        <p:nvSpPr>
          <p:cNvPr id="142" name="Google Shape;142;p14"/>
          <p:cNvSpPr txBox="1"/>
          <p:nvPr/>
        </p:nvSpPr>
        <p:spPr>
          <a:xfrm>
            <a:off x="6355080" y="2468880"/>
            <a:ext cx="56692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Late Customers - June (Top 5 by Avg Delay)</a:t>
            </a:r>
            <a:endParaRPr/>
          </a:p>
        </p:txBody>
      </p:sp>
      <p:graphicFrame>
        <p:nvGraphicFramePr>
          <p:cNvPr id="143" name="Google Shape;143;p14"/>
          <p:cNvGraphicFramePr/>
          <p:nvPr/>
        </p:nvGraphicFramePr>
        <p:xfrm>
          <a:off x="6355080" y="27980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{E772C6EA-CF19-4054-A1C7-7F6EF31850DF}</a:tableStyleId>
              </a:tblPr>
              <a:tblGrid>
                <a:gridCol w="2057400"/>
                <a:gridCol w="960125"/>
                <a:gridCol w="685800"/>
                <a:gridCol w="960125"/>
                <a:gridCol w="868675"/>
              </a:tblGrid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0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Customer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0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 SOs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0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Late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0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Avg Delay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05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Max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233160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KeHe Distributors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Costco Corporate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38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McLane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FFFFF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Vistar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Faire Wholesale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1.0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05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12700" marB="12700" marR="50800" marL="50800" anchor="ctr">
                    <a:solidFill>
                      <a:srgbClr val="F2F1ED"/>
                    </a:solidFill>
                  </a:tcPr>
                </a:tc>
              </a:tr>
            </a:tbl>
          </a:graphicData>
        </a:graphic>
      </p:graphicFrame>
      <p:sp>
        <p:nvSpPr>
          <p:cNvPr id="144" name="Google Shape;144;p14"/>
          <p:cNvSpPr txBox="1"/>
          <p:nvPr/>
        </p:nvSpPr>
        <p:spPr>
          <a:xfrm>
            <a:off x="411480" y="4617720"/>
            <a:ext cx="113385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Root Cause Commentary — June 2026</a:t>
            </a:r>
            <a:endParaRPr/>
          </a:p>
        </p:txBody>
      </p:sp>
      <p:sp>
        <p:nvSpPr>
          <p:cNvPr id="145" name="Google Shape;145;p14"/>
          <p:cNvSpPr txBox="1"/>
          <p:nvPr/>
        </p:nvSpPr>
        <p:spPr>
          <a:xfrm>
            <a:off x="411480" y="4946904"/>
            <a:ext cx="1133856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-  95.3% (306/321) under the SLA. The 48h rule (2 business days, incl. Friday) applies from Wk26 (Jun 22); prior weeks kept the same-week rule. Restated from 96.3% as Jun-30 POs + SOs created in July entered the universe.</a:t>
            </a:r>
            <a:endParaRPr/>
          </a:p>
          <a:p>
            <a:pPr indent="0" lvl="0" marL="0" marR="0" rtl="0" algn="l">
              <a:spcBef>
                <a:spcPts val="70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-  15 late SOs - Costco Corporate 7, McLane 3, KeHe 2, Vistar 2, Faire 1. Avg delay ~1.7 biz days overall.</a:t>
            </a:r>
            <a:endParaRPr/>
          </a:p>
          <a:p>
            <a:pPr indent="0" lvl="0" marL="0" marR="0" rtl="0" algn="l">
              <a:spcBef>
                <a:spcPts val="70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233160"/>
                </a:solidFill>
                <a:latin typeface="Calibri"/>
                <a:ea typeface="Calibri"/>
                <a:cs typeface="Calibri"/>
                <a:sym typeface="Calibri"/>
              </a:rPr>
              <a:t>-  Costco 7 of 15 (worst count); KeHe worst by delay - SO3150 at 7 biz-days. 5 customers had 1+ late SO in June (15 lates total).</a:t>
            </a:r>
            <a:endParaRPr/>
          </a:p>
        </p:txBody>
      </p:sp>
      <p:sp>
        <p:nvSpPr>
          <p:cNvPr id="146" name="Google Shape;146;p14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00" u="none" cap="none" strike="noStrike">
                <a:solidFill>
                  <a:srgbClr val="707070"/>
                </a:solidFill>
                <a:latin typeface="Calibri"/>
                <a:ea typeface="Calibri"/>
                <a:cs typeface="Calibri"/>
                <a:sym typeface="Calibri"/>
              </a:rPr>
              <a:t>Confidential — Internal Operations Review</a:t>
            </a:r>
            <a:endParaRPr/>
          </a:p>
        </p:txBody>
      </p:sp>
      <p:sp>
        <p:nvSpPr>
          <p:cNvPr id="147" name="Google Shape;147;p14"/>
          <p:cNvSpPr txBox="1"/>
          <p:nvPr/>
        </p:nvSpPr>
        <p:spPr>
          <a:xfrm>
            <a:off x="10515600" y="6510528"/>
            <a:ext cx="12801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70707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48" name="TextBox 147"/>
          <p:cNvSpPr txBox="1"/>
          <p:nvPr/>
        </p:nvSpPr>
        <p:spPr>
          <a:xfrm>
            <a:off x="9738360" y="1993392"/>
            <a:ext cx="2194560" cy="2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i="1">
                <a:solidFill>
                  <a:srgbClr val="595959"/>
                </a:solidFill>
              </a:rPr>
              <a:t>306 SOs June final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5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2331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411480" y="91440"/>
            <a:ext cx="113385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Late POs — Week of Jun 29-Jul 3, 2026 (5 late)</a:t>
            </a:r>
            <a:endParaRPr/>
          </a:p>
        </p:txBody>
      </p:sp>
      <p:sp>
        <p:nvSpPr>
          <p:cNvPr id="154" name="Google Shape;154;p15"/>
          <p:cNvSpPr txBox="1"/>
          <p:nvPr/>
        </p:nvSpPr>
        <p:spPr>
          <a:xfrm>
            <a:off x="429768" y="640080"/>
            <a:ext cx="113385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D8DCE8"/>
                </a:solidFill>
                <a:latin typeface="Calibri"/>
                <a:ea typeface="Calibri"/>
                <a:cs typeface="Calibri"/>
                <a:sym typeface="Calibri"/>
              </a:rPr>
              <a:t>55 POs this week: 36 on-time - 5 late - 14 pending (received Jul 2, due Jul 6)</a:t>
            </a:r>
            <a:endParaRPr/>
          </a:p>
        </p:txBody>
      </p:sp>
      <p:graphicFrame>
        <p:nvGraphicFramePr>
          <p:cNvPr id="155" name="Google Shape;155;p15"/>
          <p:cNvGraphicFramePr/>
          <p:nvPr/>
        </p:nvGraphicFramePr>
        <p:xfrm>
          <a:off x="411480" y="1080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{E772C6EA-CF19-4054-A1C7-7F6EF31850DF}</a:tableStyleId>
              </a:tblPr>
              <a:tblGrid>
                <a:gridCol w="1783075"/>
                <a:gridCol w="960125"/>
                <a:gridCol w="2331725"/>
                <a:gridCol w="960125"/>
                <a:gridCol w="960125"/>
                <a:gridCol w="1143000"/>
                <a:gridCol w="1097275"/>
                <a:gridCol w="1234450"/>
              </a:tblGrid>
              <a:tr h="17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 Number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Customer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Received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 Created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Due Date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SLA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23316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800" u="none" cap="none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Bus Days Late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233160"/>
                    </a:solidFill>
                  </a:tcPr>
                </a:tc>
              </a:tr>
              <a:tr h="14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ME10139924-01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McLane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06/29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07/02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07/01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Late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</a:tr>
              <a:tr h="14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MO10102617-01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McLane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06/29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07/02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07/01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Late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</a:tr>
              <a:tr h="14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MZ10091176-01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McLane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06/29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07/02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07/01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Late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</a:tr>
              <a:tr h="14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3774677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KeHe Distributors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06/29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07/02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07/01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Late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2F1ED"/>
                    </a:solidFill>
                  </a:tcPr>
                </a:tc>
              </a:tr>
              <a:tr h="146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88676587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Vistar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06/29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07/02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07/01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Late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800" u="none" cap="none" strike="noStrike">
                          <a:solidFill>
                            <a:srgbClr val="3A3A3A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9525" marB="9525" marR="50800" marL="5080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6" name="Google Shape;156;p1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00" u="none" cap="none" strike="noStrike">
                <a:solidFill>
                  <a:srgbClr val="707070"/>
                </a:solidFill>
                <a:latin typeface="Calibri"/>
                <a:ea typeface="Calibri"/>
                <a:cs typeface="Calibri"/>
                <a:sym typeface="Calibri"/>
              </a:rPr>
              <a:t>Confidential — Internal Operations Review</a:t>
            </a:r>
            <a:endParaRPr/>
          </a:p>
        </p:txBody>
      </p:sp>
      <p:sp>
        <p:nvSpPr>
          <p:cNvPr id="157" name="Google Shape;157;p15"/>
          <p:cNvSpPr txBox="1"/>
          <p:nvPr/>
        </p:nvSpPr>
        <p:spPr>
          <a:xfrm>
            <a:off x="10515600" y="6510528"/>
            <a:ext cx="12801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25400" spcFirstLastPara="1" rIns="25400" wrap="square" tIns="12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70707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58" name="TextBox 157"/>
          <p:cNvSpPr txBox="1"/>
          <p:nvPr/>
        </p:nvSpPr>
        <p:spPr>
          <a:xfrm>
            <a:off x="411480" y="2650000"/>
            <a:ext cx="11338560" cy="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i="1">
                <a:solidFill>
                  <a:srgbClr val="3E2A1A"/>
                </a:solidFill>
              </a:rPr>
              <a:t>14 pending POs received Jul 2, due Jul 6 (within 48h SLA window - not yet late). Status to be confirmed in next refresh.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